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263_B3C5F598.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41_33F1D346.xml" ContentType="application/vnd.ms-powerpoint.comments+xml"/>
  <Override PartName="/ppt/comments/modernComment_24C_BD0DB092.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20" r:id="rId2"/>
  </p:sldMasterIdLst>
  <p:notesMasterIdLst>
    <p:notesMasterId r:id="rId52"/>
  </p:notesMasterIdLst>
  <p:handoutMasterIdLst>
    <p:handoutMasterId r:id="rId53"/>
  </p:handoutMasterIdLst>
  <p:sldIdLst>
    <p:sldId id="269" r:id="rId3"/>
    <p:sldId id="625" r:id="rId4"/>
    <p:sldId id="290" r:id="rId5"/>
    <p:sldId id="623" r:id="rId6"/>
    <p:sldId id="611" r:id="rId7"/>
    <p:sldId id="622" r:id="rId8"/>
    <p:sldId id="569" r:id="rId9"/>
    <p:sldId id="308" r:id="rId10"/>
    <p:sldId id="306" r:id="rId11"/>
    <p:sldId id="619" r:id="rId12"/>
    <p:sldId id="613" r:id="rId13"/>
    <p:sldId id="298" r:id="rId14"/>
    <p:sldId id="574" r:id="rId15"/>
    <p:sldId id="323" r:id="rId16"/>
    <p:sldId id="597" r:id="rId17"/>
    <p:sldId id="598" r:id="rId18"/>
    <p:sldId id="612" r:id="rId19"/>
    <p:sldId id="295" r:id="rId20"/>
    <p:sldId id="294" r:id="rId21"/>
    <p:sldId id="305" r:id="rId22"/>
    <p:sldId id="596" r:id="rId23"/>
    <p:sldId id="592" r:id="rId24"/>
    <p:sldId id="593" r:id="rId25"/>
    <p:sldId id="325" r:id="rId26"/>
    <p:sldId id="575" r:id="rId27"/>
    <p:sldId id="585" r:id="rId28"/>
    <p:sldId id="577" r:id="rId29"/>
    <p:sldId id="580" r:id="rId30"/>
    <p:sldId id="581" r:id="rId31"/>
    <p:sldId id="317" r:id="rId32"/>
    <p:sldId id="316" r:id="rId33"/>
    <p:sldId id="594" r:id="rId34"/>
    <p:sldId id="595" r:id="rId35"/>
    <p:sldId id="587" r:id="rId36"/>
    <p:sldId id="589" r:id="rId37"/>
    <p:sldId id="590" r:id="rId38"/>
    <p:sldId id="620" r:id="rId39"/>
    <p:sldId id="573" r:id="rId40"/>
    <p:sldId id="571" r:id="rId41"/>
    <p:sldId id="327" r:id="rId42"/>
    <p:sldId id="570" r:id="rId43"/>
    <p:sldId id="621" r:id="rId44"/>
    <p:sldId id="599" r:id="rId45"/>
    <p:sldId id="303" r:id="rId46"/>
    <p:sldId id="313" r:id="rId47"/>
    <p:sldId id="624" r:id="rId48"/>
    <p:sldId id="309" r:id="rId49"/>
    <p:sldId id="588" r:id="rId50"/>
    <p:sldId id="318" r:id="rId5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D62B9C-EA29-4258-A463-A8EB90656159}" v="12" dt="2023-08-30T11:24:24.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102" d="100"/>
          <a:sy n="102" d="100"/>
        </p:scale>
        <p:origin x="138" y="294"/>
      </p:cViewPr>
      <p:guideLst>
        <p:guide orient="horz" pos="2160"/>
        <p:guide pos="3839"/>
      </p:guideLst>
    </p:cSldViewPr>
  </p:slideViewPr>
  <p:notesTextViewPr>
    <p:cViewPr>
      <p:scale>
        <a:sx n="100" d="100"/>
        <a:sy n="100" d="100"/>
      </p:scale>
      <p:origin x="0" y="0"/>
    </p:cViewPr>
  </p:notesTextViewPr>
  <p:sorterViewPr>
    <p:cViewPr varScale="1">
      <p:scale>
        <a:sx n="1" d="1"/>
        <a:sy n="1" d="1"/>
      </p:scale>
      <p:origin x="0" y="-6990"/>
    </p:cViewPr>
  </p:sorter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omments/modernComment_241_33F1D346.xml><?xml version="1.0" encoding="utf-8"?>
<p188:cmLst xmlns:a="http://schemas.openxmlformats.org/drawingml/2006/main" xmlns:r="http://schemas.openxmlformats.org/officeDocument/2006/relationships" xmlns:p188="http://schemas.microsoft.com/office/powerpoint/2018/8/main">
  <p188:cm id="{FF87428F-6A75-429C-B905-67A5D79E0E68}" authorId="{00000000-0000-0000-0000-000000000000}" created="2023-06-15T19:18:45.608">
    <pc:sldMkLst xmlns:pc="http://schemas.microsoft.com/office/powerpoint/2013/main/command">
      <pc:docMk/>
      <pc:sldMk cId="871486278" sldId="577"/>
    </pc:sldMkLst>
    <p188:replyLst>
      <p188:reply id="{EBB96FE6-FFE8-4A07-B993-9202B6601CBA}" authorId="{00000000-0000-0000-0000-000000000000}" created="2023-06-15T19:42:35.330">
        <p188:txBody>
          <a:bodyPr/>
          <a:lstStyle/>
          <a:p>
            <a:r>
              <a:rPr lang="en-US"/>
              <a:t>I added red arrows. 😊</a:t>
            </a:r>
          </a:p>
        </p188:txBody>
      </p188:reply>
    </p188:replyLst>
    <p188:txBody>
      <a:bodyPr/>
      <a:lstStyle/>
      <a:p>
        <a:r>
          <a:rPr lang="en-US"/>
          <a:t>A little bit hard to see the nick, but I found it. If you could put a red circle around it or something like that, it would help. But sometimes hard to manipulate pics.</a:t>
        </a:r>
      </a:p>
    </p188:txBody>
  </p188:cm>
</p188:cmLst>
</file>

<file path=ppt/comments/modernComment_24C_BD0DB092.xml><?xml version="1.0" encoding="utf-8"?>
<p188:cmLst xmlns:a="http://schemas.openxmlformats.org/drawingml/2006/main" xmlns:r="http://schemas.openxmlformats.org/officeDocument/2006/relationships" xmlns:p188="http://schemas.microsoft.com/office/powerpoint/2018/8/main">
  <p188:cm id="{C3AD2EDC-E0FB-4D60-B5A5-5C076C18B862}" authorId="{00000000-0000-0000-0000-000000000000}" created="2023-06-15T19:33:45.347">
    <ac:deMkLst xmlns:ac="http://schemas.microsoft.com/office/drawing/2013/main/command">
      <pc:docMk xmlns:pc="http://schemas.microsoft.com/office/powerpoint/2013/main/command"/>
      <pc:sldMk xmlns:pc="http://schemas.microsoft.com/office/powerpoint/2013/main/command" cId="3171790994" sldId="588"/>
      <ac:spMk id="9" creationId="{243129BB-A5F2-48F3-94F5-7E325FA7CDC7}"/>
    </ac:deMkLst>
    <p188:txBody>
      <a:bodyPr/>
      <a:lstStyle/>
      <a:p>
        <a:r>
          <a:rPr lang="en-US"/>
          <a:t>Delete 'ing' to keep everything in the same tense</a:t>
        </a:r>
      </a:p>
    </p188:txBody>
  </p188:cm>
</p188:cmLst>
</file>

<file path=ppt/comments/modernComment_263_B3C5F598.xml><?xml version="1.0" encoding="utf-8"?>
<p188:cmLst xmlns:a="http://schemas.openxmlformats.org/drawingml/2006/main" xmlns:r="http://schemas.openxmlformats.org/officeDocument/2006/relationships" xmlns:p188="http://schemas.microsoft.com/office/powerpoint/2018/8/main">
  <p188:cm id="{0C1890DE-89BA-4FCD-9132-864B71BA88F6}" authorId="{00000000-0000-0000-0000-000000000000}" status="resolved" created="2023-06-15T14:08:17.163">
    <pc:sldMkLst xmlns:pc="http://schemas.microsoft.com/office/powerpoint/2013/main/command">
      <pc:docMk/>
      <pc:sldMk cId="3016095128" sldId="611"/>
    </pc:sldMkLst>
    <p188:replyLst>
      <p188:reply id="{252CBACE-1D5C-41F7-BCFE-DC6EC1748158}" authorId="{00000000-0000-0000-0000-000000000000}" created="2023-06-15T19:34:40.541">
        <p188:txBody>
          <a:bodyPr/>
          <a:lstStyle/>
          <a:p>
            <a:r>
              <a:rPr lang="en-US"/>
              <a:t>I edited to add the periods</a:t>
            </a:r>
          </a:p>
        </p188:txBody>
      </p188:reply>
    </p188:replyLst>
    <p188:txBody>
      <a:bodyPr/>
      <a:lstStyle/>
      <a:p>
        <a:r>
          <a:rPr lang="en-US"/>
          <a:t>Bulleted lists have mixed use of end period, some are punctuated, some are not. Either is correct, but suggest consistency.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CA0844-C266-46EC-A036-E1634F64C44A}" type="datetimeFigureOut">
              <a:rPr lang="en-US"/>
              <a:t>8/30/2023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B088AA-226D-4237-A99F-5C4B97F43BA8}" type="slidenum">
              <a:rPr/>
              <a:t>‹#›</a:t>
            </a:fld>
            <a:endParaRPr/>
          </a:p>
        </p:txBody>
      </p:sp>
    </p:spTree>
    <p:extLst>
      <p:ext uri="{BB962C8B-B14F-4D97-AF65-F5344CB8AC3E}">
        <p14:creationId xmlns:p14="http://schemas.microsoft.com/office/powerpoint/2010/main" val="563136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08BCD-7B2F-4BCE-87AF-5D67EFFE4D17}" type="datetimeFigureOut">
              <a:rPr lang="en-US"/>
              <a:t>8/30/2023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A1353-EEA5-436B-AB14-1D84B195E669}" type="slidenum">
              <a:rPr/>
              <a:t>‹#›</a:t>
            </a:fld>
            <a:endParaRPr/>
          </a:p>
        </p:txBody>
      </p:sp>
    </p:spTree>
    <p:extLst>
      <p:ext uri="{BB962C8B-B14F-4D97-AF65-F5344CB8AC3E}">
        <p14:creationId xmlns:p14="http://schemas.microsoft.com/office/powerpoint/2010/main" val="382067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 perfect trail world, water from rain, melting snow, and seeps, sheet flows down a hillside and encounters a trail with good </a:t>
            </a:r>
            <a:r>
              <a:rPr lang="en-US" altLang="en-US" dirty="0" err="1"/>
              <a:t>outslope</a:t>
            </a:r>
            <a:r>
              <a:rPr lang="en-US" altLang="en-US" dirty="0"/>
              <a:t> and no berm-- it gently crosses the trail and continues down the hillside without causing any erosion of the trail tread.</a:t>
            </a:r>
          </a:p>
          <a:p>
            <a:endParaRPr lang="en-US" altLang="en-US" dirty="0"/>
          </a:p>
          <a:p>
            <a:r>
              <a:rPr lang="en-US" altLang="en-US" dirty="0"/>
              <a:t>Water naturally goes down the fall line.  The Fall line is the fastest way down the hill.  If a trail goes straight up the fall line, there is no way to drain the water off of it.</a:t>
            </a:r>
          </a:p>
          <a:p>
            <a:endParaRPr lang="en-US" altLang="en-US" dirty="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chemeClr val="bg1"/>
                </a:solidFill>
                <a:latin typeface="Tahoma" panose="020B0604030504040204" pitchFamily="34" charset="0"/>
              </a:defRPr>
            </a:lvl1pPr>
            <a:lvl2pPr marL="716130" indent="-275434">
              <a:defRPr sz="4200">
                <a:solidFill>
                  <a:schemeClr val="bg1"/>
                </a:solidFill>
                <a:latin typeface="Tahoma" panose="020B0604030504040204" pitchFamily="34" charset="0"/>
              </a:defRPr>
            </a:lvl2pPr>
            <a:lvl3pPr marL="1101738" indent="-220348">
              <a:defRPr sz="4200">
                <a:solidFill>
                  <a:schemeClr val="bg1"/>
                </a:solidFill>
                <a:latin typeface="Tahoma" panose="020B0604030504040204" pitchFamily="34" charset="0"/>
              </a:defRPr>
            </a:lvl3pPr>
            <a:lvl4pPr marL="1542433" indent="-220348">
              <a:defRPr sz="4200">
                <a:solidFill>
                  <a:schemeClr val="bg1"/>
                </a:solidFill>
                <a:latin typeface="Tahoma" panose="020B0604030504040204" pitchFamily="34" charset="0"/>
              </a:defRPr>
            </a:lvl4pPr>
            <a:lvl5pPr marL="1983128" indent="-220348">
              <a:defRPr sz="4200">
                <a:solidFill>
                  <a:schemeClr val="bg1"/>
                </a:solidFill>
                <a:latin typeface="Tahoma" panose="020B0604030504040204" pitchFamily="34" charset="0"/>
              </a:defRPr>
            </a:lvl5pPr>
            <a:lvl6pPr marL="2423823" indent="-220348" algn="ctr" eaLnBrk="0" fontAlgn="base" hangingPunct="0">
              <a:spcBef>
                <a:spcPct val="0"/>
              </a:spcBef>
              <a:spcAft>
                <a:spcPct val="0"/>
              </a:spcAft>
              <a:defRPr sz="4200">
                <a:solidFill>
                  <a:schemeClr val="bg1"/>
                </a:solidFill>
                <a:latin typeface="Tahoma" panose="020B0604030504040204" pitchFamily="34" charset="0"/>
              </a:defRPr>
            </a:lvl6pPr>
            <a:lvl7pPr marL="2864518" indent="-220348" algn="ctr" eaLnBrk="0" fontAlgn="base" hangingPunct="0">
              <a:spcBef>
                <a:spcPct val="0"/>
              </a:spcBef>
              <a:spcAft>
                <a:spcPct val="0"/>
              </a:spcAft>
              <a:defRPr sz="4200">
                <a:solidFill>
                  <a:schemeClr val="bg1"/>
                </a:solidFill>
                <a:latin typeface="Tahoma" panose="020B0604030504040204" pitchFamily="34" charset="0"/>
              </a:defRPr>
            </a:lvl7pPr>
            <a:lvl8pPr marL="3305213" indent="-220348" algn="ctr" eaLnBrk="0" fontAlgn="base" hangingPunct="0">
              <a:spcBef>
                <a:spcPct val="0"/>
              </a:spcBef>
              <a:spcAft>
                <a:spcPct val="0"/>
              </a:spcAft>
              <a:defRPr sz="4200">
                <a:solidFill>
                  <a:schemeClr val="bg1"/>
                </a:solidFill>
                <a:latin typeface="Tahoma" panose="020B0604030504040204" pitchFamily="34" charset="0"/>
              </a:defRPr>
            </a:lvl8pPr>
            <a:lvl9pPr marL="3745908" indent="-220348" algn="ctr" eaLnBrk="0" fontAlgn="base" hangingPunct="0">
              <a:spcBef>
                <a:spcPct val="0"/>
              </a:spcBef>
              <a:spcAft>
                <a:spcPct val="0"/>
              </a:spcAft>
              <a:defRPr sz="4200">
                <a:solidFill>
                  <a:schemeClr val="bg1"/>
                </a:solidFill>
                <a:latin typeface="Tahoma" panose="020B0604030504040204" pitchFamily="34" charset="0"/>
              </a:defRPr>
            </a:lvl9pPr>
          </a:lstStyle>
          <a:p>
            <a:fld id="{AB29FAF5-1377-4EA9-AA86-7E2E27A0882C}" type="slidenum">
              <a:rPr lang="en-US" altLang="en-US" sz="1300"/>
              <a:pPr/>
              <a:t>14</a:t>
            </a:fld>
            <a:endParaRPr lang="en-US" altLang="en-US" sz="1300"/>
          </a:p>
        </p:txBody>
      </p:sp>
    </p:spTree>
    <p:extLst>
      <p:ext uri="{BB962C8B-B14F-4D97-AF65-F5344CB8AC3E}">
        <p14:creationId xmlns:p14="http://schemas.microsoft.com/office/powerpoint/2010/main" val="346361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 perfect trail world, water from rain, melting snow, and seeps, sheet flows down a hillside and encounters a trail with good </a:t>
            </a:r>
            <a:r>
              <a:rPr lang="en-US" altLang="en-US" dirty="0" err="1"/>
              <a:t>outslope</a:t>
            </a:r>
            <a:r>
              <a:rPr lang="en-US" altLang="en-US" dirty="0"/>
              <a:t> and no berm-- it gently crosses the trail and continues down the hillside without causing any erosion of the trail tread.</a:t>
            </a:r>
          </a:p>
          <a:p>
            <a:endParaRPr lang="en-US" altLang="en-US" dirty="0"/>
          </a:p>
          <a:p>
            <a:r>
              <a:rPr lang="en-US" altLang="en-US" dirty="0"/>
              <a:t>Water naturally goes down the fall line.  The Fall line is the fastest way down the hill.  If a trail goes straight up the fall line, there is no way to drain the water off of it.</a:t>
            </a:r>
          </a:p>
          <a:p>
            <a:endParaRPr lang="en-US" altLang="en-US" dirty="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chemeClr val="bg1"/>
                </a:solidFill>
                <a:latin typeface="Tahoma" panose="020B0604030504040204" pitchFamily="34" charset="0"/>
              </a:defRPr>
            </a:lvl1pPr>
            <a:lvl2pPr marL="716130" indent="-275434">
              <a:defRPr sz="4200">
                <a:solidFill>
                  <a:schemeClr val="bg1"/>
                </a:solidFill>
                <a:latin typeface="Tahoma" panose="020B0604030504040204" pitchFamily="34" charset="0"/>
              </a:defRPr>
            </a:lvl2pPr>
            <a:lvl3pPr marL="1101738" indent="-220348">
              <a:defRPr sz="4200">
                <a:solidFill>
                  <a:schemeClr val="bg1"/>
                </a:solidFill>
                <a:latin typeface="Tahoma" panose="020B0604030504040204" pitchFamily="34" charset="0"/>
              </a:defRPr>
            </a:lvl3pPr>
            <a:lvl4pPr marL="1542433" indent="-220348">
              <a:defRPr sz="4200">
                <a:solidFill>
                  <a:schemeClr val="bg1"/>
                </a:solidFill>
                <a:latin typeface="Tahoma" panose="020B0604030504040204" pitchFamily="34" charset="0"/>
              </a:defRPr>
            </a:lvl4pPr>
            <a:lvl5pPr marL="1983128" indent="-220348">
              <a:defRPr sz="4200">
                <a:solidFill>
                  <a:schemeClr val="bg1"/>
                </a:solidFill>
                <a:latin typeface="Tahoma" panose="020B0604030504040204" pitchFamily="34" charset="0"/>
              </a:defRPr>
            </a:lvl5pPr>
            <a:lvl6pPr marL="2423823" indent="-220348" algn="ctr" eaLnBrk="0" fontAlgn="base" hangingPunct="0">
              <a:spcBef>
                <a:spcPct val="0"/>
              </a:spcBef>
              <a:spcAft>
                <a:spcPct val="0"/>
              </a:spcAft>
              <a:defRPr sz="4200">
                <a:solidFill>
                  <a:schemeClr val="bg1"/>
                </a:solidFill>
                <a:latin typeface="Tahoma" panose="020B0604030504040204" pitchFamily="34" charset="0"/>
              </a:defRPr>
            </a:lvl6pPr>
            <a:lvl7pPr marL="2864518" indent="-220348" algn="ctr" eaLnBrk="0" fontAlgn="base" hangingPunct="0">
              <a:spcBef>
                <a:spcPct val="0"/>
              </a:spcBef>
              <a:spcAft>
                <a:spcPct val="0"/>
              </a:spcAft>
              <a:defRPr sz="4200">
                <a:solidFill>
                  <a:schemeClr val="bg1"/>
                </a:solidFill>
                <a:latin typeface="Tahoma" panose="020B0604030504040204" pitchFamily="34" charset="0"/>
              </a:defRPr>
            </a:lvl7pPr>
            <a:lvl8pPr marL="3305213" indent="-220348" algn="ctr" eaLnBrk="0" fontAlgn="base" hangingPunct="0">
              <a:spcBef>
                <a:spcPct val="0"/>
              </a:spcBef>
              <a:spcAft>
                <a:spcPct val="0"/>
              </a:spcAft>
              <a:defRPr sz="4200">
                <a:solidFill>
                  <a:schemeClr val="bg1"/>
                </a:solidFill>
                <a:latin typeface="Tahoma" panose="020B0604030504040204" pitchFamily="34" charset="0"/>
              </a:defRPr>
            </a:lvl8pPr>
            <a:lvl9pPr marL="3745908" indent="-220348" algn="ctr" eaLnBrk="0" fontAlgn="base" hangingPunct="0">
              <a:spcBef>
                <a:spcPct val="0"/>
              </a:spcBef>
              <a:spcAft>
                <a:spcPct val="0"/>
              </a:spcAft>
              <a:defRPr sz="4200">
                <a:solidFill>
                  <a:schemeClr val="bg1"/>
                </a:solidFill>
                <a:latin typeface="Tahoma" panose="020B0604030504040204" pitchFamily="34" charset="0"/>
              </a:defRPr>
            </a:lvl9pPr>
          </a:lstStyle>
          <a:p>
            <a:fld id="{AB29FAF5-1377-4EA9-AA86-7E2E27A0882C}" type="slidenum">
              <a:rPr lang="en-US" altLang="en-US" sz="1300"/>
              <a:pPr/>
              <a:t>15</a:t>
            </a:fld>
            <a:endParaRPr lang="en-US" altLang="en-US" sz="1300"/>
          </a:p>
        </p:txBody>
      </p:sp>
    </p:spTree>
    <p:extLst>
      <p:ext uri="{BB962C8B-B14F-4D97-AF65-F5344CB8AC3E}">
        <p14:creationId xmlns:p14="http://schemas.microsoft.com/office/powerpoint/2010/main" val="162810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 y="0"/>
            <a:ext cx="12188823"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8" name="Round Single Corner Rectangle 7"/>
          <p:cNvSpPr/>
          <p:nvPr/>
        </p:nvSpPr>
        <p:spPr bwMode="ltGray">
          <a:xfrm rot="10800000" flipH="1" flipV="1">
            <a:off x="6926759" y="228598"/>
            <a:ext cx="503505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0" y="3"/>
            <a:ext cx="6926756"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ectangle 9"/>
          <p:cNvSpPr/>
          <p:nvPr/>
        </p:nvSpPr>
        <p:spPr>
          <a:xfrm>
            <a:off x="0" y="6172200"/>
            <a:ext cx="12188952"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ctrTitle"/>
          </p:nvPr>
        </p:nvSpPr>
        <p:spPr>
          <a:xfrm>
            <a:off x="608013" y="1703718"/>
            <a:ext cx="5791200"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7085014" y="3429000"/>
            <a:ext cx="4572000"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7C09AF44-4277-4FDF-93F3-E6A4AC8866F1}" type="datetime1">
              <a:rPr lang="en-US" smtClean="0"/>
              <a:t>8/30/2023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7" name="Rectangle 16"/>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8" name="Rectangle 17"/>
          <p:cNvSpPr/>
          <p:nvPr/>
        </p:nvSpPr>
        <p:spPr>
          <a:xfrm>
            <a:off x="7466013" y="3"/>
            <a:ext cx="47228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7883151" y="234351"/>
            <a:ext cx="3773863"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en-US"/>
              <a:t>Click to edit Master title style</a:t>
            </a:r>
            <a:endParaRPr/>
          </a:p>
        </p:txBody>
      </p:sp>
      <p:sp>
        <p:nvSpPr>
          <p:cNvPr id="4" name="Text Placeholder 3"/>
          <p:cNvSpPr>
            <a:spLocks noGrp="1"/>
          </p:cNvSpPr>
          <p:nvPr>
            <p:ph type="body" sz="half" idx="2"/>
          </p:nvPr>
        </p:nvSpPr>
        <p:spPr>
          <a:xfrm>
            <a:off x="7872936" y="5029200"/>
            <a:ext cx="3782586"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0" name="Rectangle 19"/>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5" name="Date Placeholder 4"/>
          <p:cNvSpPr>
            <a:spLocks noGrp="1"/>
          </p:cNvSpPr>
          <p:nvPr>
            <p:ph type="dt" sz="half" idx="10"/>
          </p:nvPr>
        </p:nvSpPr>
        <p:spPr/>
        <p:txBody>
          <a:bodyPr/>
          <a:lstStyle/>
          <a:p>
            <a:fld id="{2A2A6DE8-809F-44E6-BFA9-11E772620F2E}" type="datetime1">
              <a:rPr lang="en-US" smtClean="0"/>
              <a:t>8/30/2023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524DA2-3CE4-45BB-9F6F-628A0CFBDBF9}" type="slidenum">
              <a:rPr/>
              <a:pPr/>
              <a:t>‹#›</a:t>
            </a:fld>
            <a:endParaRPr/>
          </a:p>
        </p:txBody>
      </p:sp>
      <p:sp>
        <p:nvSpPr>
          <p:cNvPr id="21" name="Round Single Corner Rectangle 20"/>
          <p:cNvSpPr/>
          <p:nvPr/>
        </p:nvSpPr>
        <p:spPr bwMode="ltGray">
          <a:xfrm rot="10800000" flipV="1">
            <a:off x="227013" y="234351"/>
            <a:ext cx="7238999"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3" name="Picture Placeholder 2"/>
          <p:cNvSpPr>
            <a:spLocks noGrp="1"/>
          </p:cNvSpPr>
          <p:nvPr>
            <p:ph type="pic" idx="1"/>
          </p:nvPr>
        </p:nvSpPr>
        <p:spPr>
          <a:xfrm flipH="1">
            <a:off x="457198" y="465283"/>
            <a:ext cx="6780215"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35215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9687626-4EE8-4987-B073-DF049398C8B6}" type="datetime1">
              <a:rPr lang="en-US" smtClean="0"/>
              <a:t>8/30/2023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93813" y="582613"/>
            <a:ext cx="8183562" cy="55895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69CD5A0-2809-4FC7-96BE-1E400CB1DB5F}" type="datetime1">
              <a:rPr lang="en-US" smtClean="0"/>
              <a:t>8/30/2023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2" name="Vertical Title 1"/>
          <p:cNvSpPr>
            <a:spLocks noGrp="1"/>
          </p:cNvSpPr>
          <p:nvPr>
            <p:ph type="title" orient="vert"/>
          </p:nvPr>
        </p:nvSpPr>
        <p:spPr>
          <a:xfrm>
            <a:off x="9705974" y="582613"/>
            <a:ext cx="1951037" cy="5589587"/>
          </a:xfrm>
        </p:spPr>
        <p:txBody>
          <a:bodyPr vert="eaVert"/>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174A4FA-9866-4A3F-94BB-9021331F1324}" type="datetime1">
              <a:rPr lang="en-US" smtClean="0"/>
              <a:t>8/30/2023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1" name="Rectangle 10"/>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2" name="Rectangle 11"/>
          <p:cNvSpPr/>
          <p:nvPr/>
        </p:nvSpPr>
        <p:spPr>
          <a:xfrm>
            <a:off x="0" y="3"/>
            <a:ext cx="51800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3" name="Rectangle 12"/>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ctrTitle"/>
          </p:nvPr>
        </p:nvSpPr>
        <p:spPr>
          <a:xfrm>
            <a:off x="608013" y="914400"/>
            <a:ext cx="4190999"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97799" y="4953000"/>
            <a:ext cx="4201213"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0E8B4297-B63C-4469-AB32-85173A44D0F6}" type="datetime1">
              <a:rPr lang="en-US" smtClean="0"/>
              <a:t>8/30/2023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14" name="Picture Placeholder 4"/>
          <p:cNvSpPr>
            <a:spLocks noGrp="1"/>
          </p:cNvSpPr>
          <p:nvPr>
            <p:ph type="pic" sz="quarter" idx="13"/>
          </p:nvPr>
        </p:nvSpPr>
        <p:spPr>
          <a:xfrm>
            <a:off x="5180013" y="228600"/>
            <a:ext cx="6781800" cy="5715000"/>
          </a:xfrm>
          <a:prstGeom prst="round1Rect">
            <a:avLst>
              <a:gd name="adj" fmla="val 5636"/>
            </a:avLst>
          </a:prstGeom>
          <a:solidFill>
            <a:schemeClr val="bg2"/>
          </a:solidFill>
        </p:spPr>
        <p:txBody>
          <a:bodyPr tIns="91440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41871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2876"/>
            <a:ext cx="12188952"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7451144" y="0"/>
            <a:ext cx="4737681"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ound Single Corner Rectangle 9"/>
          <p:cNvSpPr/>
          <p:nvPr/>
        </p:nvSpPr>
        <p:spPr bwMode="ltGray">
          <a:xfrm rot="10800000" flipV="1">
            <a:off x="219973" y="234351"/>
            <a:ext cx="7237410"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1" name="Rectangle 10"/>
          <p:cNvSpPr/>
          <p:nvPr/>
        </p:nvSpPr>
        <p:spPr>
          <a:xfrm>
            <a:off x="0" y="6477000"/>
            <a:ext cx="121889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93813" y="685800"/>
            <a:ext cx="5638801" cy="4191000"/>
          </a:xfrm>
        </p:spPr>
        <p:txBody>
          <a:bodyPr anchor="b">
            <a:no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293813" y="5029200"/>
            <a:ext cx="5638800"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4946C-029F-4596-9C98-5FDBE570780F}" type="datetime1">
              <a:rPr lang="en-US" smtClean="0"/>
              <a:t>8/30/2023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981200"/>
            <a:ext cx="4648201"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1" y="1981200"/>
            <a:ext cx="4648203"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665E75-E21D-4306-BB59-61026FB71085}" type="datetime1">
              <a:rPr lang="en-US" smtClean="0"/>
              <a:t>8/30/2023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981200"/>
            <a:ext cx="464515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819400"/>
            <a:ext cx="4645152"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2" y="1981200"/>
            <a:ext cx="464515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2" y="2819400"/>
            <a:ext cx="4645152"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588BEAEC-8605-4758-BF08-E31AC325DD52}" type="datetime1">
              <a:rPr lang="en-US" smtClean="0"/>
              <a:t>8/30/2023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90EBEF8-AD58-412F-AF34-806F8DE658B3}" type="datetime1">
              <a:rPr lang="en-US" smtClean="0"/>
              <a:t>8/30/2023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CD68F-E079-4842-A9C0-6D4824F37384}" type="datetime1">
              <a:rPr lang="en-US" smtClean="0"/>
              <a:t>8/30/2023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2"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0" name="Round Single Corner Rectangle 9"/>
          <p:cNvSpPr/>
          <p:nvPr/>
        </p:nvSpPr>
        <p:spPr bwMode="ltGray">
          <a:xfrm rot="10800000" flipH="1" flipV="1">
            <a:off x="4722814" y="234351"/>
            <a:ext cx="7237538"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1" name="Rectangle 10"/>
          <p:cNvSpPr/>
          <p:nvPr/>
        </p:nvSpPr>
        <p:spPr>
          <a:xfrm>
            <a:off x="0" y="1"/>
            <a:ext cx="472281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592197" y="234351"/>
            <a:ext cx="3773863"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4" name="Text Placeholder 3"/>
          <p:cNvSpPr>
            <a:spLocks noGrp="1"/>
          </p:cNvSpPr>
          <p:nvPr>
            <p:ph type="body" sz="half" idx="2"/>
          </p:nvPr>
        </p:nvSpPr>
        <p:spPr>
          <a:xfrm>
            <a:off x="581983" y="5029199"/>
            <a:ext cx="3782586"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464507-C9F2-4EBA-8C81-BA6F413FFD31}" type="datetime1">
              <a:rPr lang="en-US" smtClean="0"/>
              <a:t>8/30/2023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
        <p:nvSpPr>
          <p:cNvPr id="3" name="Content Placeholder 2"/>
          <p:cNvSpPr>
            <a:spLocks noGrp="1"/>
          </p:cNvSpPr>
          <p:nvPr>
            <p:ph idx="1"/>
          </p:nvPr>
        </p:nvSpPr>
        <p:spPr>
          <a:xfrm>
            <a:off x="4945139" y="465285"/>
            <a:ext cx="6786614"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6477000"/>
            <a:ext cx="119603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a:xfrm>
            <a:off x="11960352" y="6477000"/>
            <a:ext cx="228473"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7" name="Rectangle 6"/>
          <p:cNvSpPr/>
          <p:nvPr/>
        </p:nvSpPr>
        <p:spPr>
          <a:xfrm>
            <a:off x="1" y="0"/>
            <a:ext cx="1218882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0" name="Round Single Corner Rectangle 9"/>
          <p:cNvSpPr/>
          <p:nvPr/>
        </p:nvSpPr>
        <p:spPr>
          <a:xfrm>
            <a:off x="0" y="228600"/>
            <a:ext cx="11961877"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563562"/>
            <a:ext cx="9601200" cy="1189038"/>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3" y="1981200"/>
            <a:ext cx="9601202"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13811" y="6248400"/>
            <a:ext cx="1091459" cy="152400"/>
          </a:xfrm>
          <a:prstGeom prst="rect">
            <a:avLst/>
          </a:prstGeom>
        </p:spPr>
        <p:txBody>
          <a:bodyPr vert="horz" lIns="91440" tIns="45720" rIns="91440" bIns="45720" rtlCol="0" anchor="ctr"/>
          <a:lstStyle>
            <a:lvl1pPr algn="r">
              <a:defRPr sz="900">
                <a:solidFill>
                  <a:schemeClr val="tx1"/>
                </a:solidFill>
              </a:defRPr>
            </a:lvl1pPr>
          </a:lstStyle>
          <a:p>
            <a:fld id="{231B6E27-BF37-4CB1-A723-76CC1BF46935}" type="datetime1">
              <a:rPr lang="en-US" smtClean="0"/>
              <a:t>8/30/2023</a:t>
            </a:fld>
            <a:endParaRPr/>
          </a:p>
        </p:txBody>
      </p:sp>
      <p:sp>
        <p:nvSpPr>
          <p:cNvPr id="5" name="Footer Placeholder 4"/>
          <p:cNvSpPr>
            <a:spLocks noGrp="1"/>
          </p:cNvSpPr>
          <p:nvPr>
            <p:ph type="ftr" sz="quarter" idx="3"/>
          </p:nvPr>
        </p:nvSpPr>
        <p:spPr>
          <a:xfrm>
            <a:off x="1293813" y="6248400"/>
            <a:ext cx="7467598" cy="152400"/>
          </a:xfrm>
          <a:prstGeom prst="rect">
            <a:avLst/>
          </a:prstGeom>
        </p:spPr>
        <p:txBody>
          <a:bodyPr vert="horz" lIns="91440" tIns="45720" rIns="91440" bIns="45720" rtlCol="0" anchor="ctr"/>
          <a:lstStyle>
            <a:lvl1pPr algn="l">
              <a:defRPr sz="900">
                <a:solidFill>
                  <a:schemeClr val="tx1"/>
                </a:solidFill>
              </a:defRPr>
            </a:lvl1pPr>
          </a:lstStyle>
          <a:p>
            <a:endParaRPr/>
          </a:p>
        </p:txBody>
      </p:sp>
      <p:sp>
        <p:nvSpPr>
          <p:cNvPr id="6" name="Slide Number Placeholder 5"/>
          <p:cNvSpPr>
            <a:spLocks noGrp="1"/>
          </p:cNvSpPr>
          <p:nvPr>
            <p:ph type="sldNum" sz="quarter" idx="4"/>
          </p:nvPr>
        </p:nvSpPr>
        <p:spPr>
          <a:xfrm>
            <a:off x="10133011" y="6248400"/>
            <a:ext cx="762003" cy="152400"/>
          </a:xfrm>
          <a:prstGeom prst="rect">
            <a:avLst/>
          </a:prstGeom>
        </p:spPr>
        <p:txBody>
          <a:bodyPr vert="horz" lIns="91440" tIns="45720" rIns="91440" bIns="45720" rtlCol="0" anchor="ctr"/>
          <a:lstStyle>
            <a:lvl1pPr algn="r">
              <a:defRPr sz="900">
                <a:solidFill>
                  <a:schemeClr val="tx1"/>
                </a:solidFill>
              </a:defRPr>
            </a:lvl1pPr>
          </a:lstStyle>
          <a:p>
            <a:fld id="{DF28FB93-0A08-4E7D-8E63-9EFA29F1E093}" type="slidenum">
              <a:rPr/>
              <a:pPr/>
              <a:t>‹#›</a:t>
            </a:fld>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23" r:id="rId4"/>
    <p:sldLayoutId id="2147483724" r:id="rId5"/>
    <p:sldLayoutId id="2147483725" r:id="rId6"/>
    <p:sldLayoutId id="2147483726" r:id="rId7"/>
    <p:sldLayoutId id="2147483727" r:id="rId8"/>
    <p:sldLayoutId id="2147483728" r:id="rId9"/>
    <p:sldLayoutId id="2147483733" r:id="rId10"/>
    <p:sldLayoutId id="2147483730" r:id="rId11"/>
    <p:sldLayoutId id="21474837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microsoft.com/office/2018/10/relationships/comments" Target="../comments/modernComment_241_33F1D34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image" Target="../media/image4.jpg"/><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microsoft.com/office/2018/10/relationships/comments" Target="../comments/modernComment_24C_BD0DB09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about:blank"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microsoft.com/office/2018/10/relationships/comments" Target="../comments/modernComment_263_B3C5F59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958" y="914400"/>
            <a:ext cx="7951854" cy="2438400"/>
          </a:xfrm>
        </p:spPr>
        <p:txBody>
          <a:bodyPr>
            <a:normAutofit/>
          </a:bodyPr>
          <a:lstStyle/>
          <a:p>
            <a:r>
              <a:rPr lang="en-US" sz="3600" b="1" dirty="0"/>
              <a:t>Central Texas Trail Tamers</a:t>
            </a:r>
            <a:br>
              <a:rPr lang="en-US" sz="3600" b="1" dirty="0"/>
            </a:br>
            <a:br>
              <a:rPr lang="en-US" sz="3600" b="1" dirty="0"/>
            </a:br>
            <a:r>
              <a:rPr lang="en-US" sz="3600" b="1" dirty="0"/>
              <a:t>Introduction to Trails</a:t>
            </a:r>
            <a:endParaRPr lang="en-US" sz="3600" dirty="0"/>
          </a:p>
        </p:txBody>
      </p:sp>
      <p:pic>
        <p:nvPicPr>
          <p:cNvPr id="7" name="Picture 6"/>
          <p:cNvPicPr>
            <a:picLocks noChangeAspect="1"/>
          </p:cNvPicPr>
          <p:nvPr/>
        </p:nvPicPr>
        <p:blipFill>
          <a:blip r:embed="rId2"/>
          <a:stretch>
            <a:fillRect/>
          </a:stretch>
        </p:blipFill>
        <p:spPr>
          <a:xfrm>
            <a:off x="609688" y="5181600"/>
            <a:ext cx="855020" cy="842162"/>
          </a:xfrm>
          <a:prstGeom prst="rect">
            <a:avLst/>
          </a:prstGeom>
        </p:spPr>
      </p:pic>
      <p:sp>
        <p:nvSpPr>
          <p:cNvPr id="9" name="Subtitle 2"/>
          <p:cNvSpPr txBox="1">
            <a:spLocks/>
          </p:cNvSpPr>
          <p:nvPr/>
        </p:nvSpPr>
        <p:spPr>
          <a:xfrm>
            <a:off x="455612" y="5181600"/>
            <a:ext cx="4201213" cy="685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SzPct val="90000"/>
              <a:buFont typeface="Arial" pitchFamily="34" charset="0"/>
              <a:buNone/>
              <a:defRPr sz="2000" kern="120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600"/>
              </a:spcBef>
              <a:buSzPct val="9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9pPr>
          </a:lstStyle>
          <a:p>
            <a:endParaRPr lang="en-US" dirty="0"/>
          </a:p>
        </p:txBody>
      </p:sp>
      <p:sp>
        <p:nvSpPr>
          <p:cNvPr id="6" name="Subtitle 5">
            <a:extLst>
              <a:ext uri="{FF2B5EF4-FFF2-40B4-BE49-F238E27FC236}">
                <a16:creationId xmlns:a16="http://schemas.microsoft.com/office/drawing/2014/main" id="{7A1D4409-C2AA-494F-A190-F8332F8A8931}"/>
              </a:ext>
            </a:extLst>
          </p:cNvPr>
          <p:cNvSpPr>
            <a:spLocks noGrp="1"/>
          </p:cNvSpPr>
          <p:nvPr>
            <p:ph type="subTitle" idx="1"/>
          </p:nvPr>
        </p:nvSpPr>
        <p:spPr>
          <a:xfrm>
            <a:off x="199958" y="3784557"/>
            <a:ext cx="4201213" cy="990599"/>
          </a:xfrm>
        </p:spPr>
        <p:txBody>
          <a:bodyPr>
            <a:normAutofit/>
          </a:bodyPr>
          <a:lstStyle/>
          <a:p>
            <a:r>
              <a:rPr lang="en-US" dirty="0">
                <a:solidFill>
                  <a:schemeClr val="bg1"/>
                </a:solidFill>
                <a:latin typeface="Open Sans" panose="020B0606030504020204" pitchFamily="34" charset="0"/>
              </a:rPr>
              <a:t>August 30, 2023</a:t>
            </a:r>
          </a:p>
          <a:p>
            <a:endParaRPr lang="en-US" dirty="0">
              <a:solidFill>
                <a:schemeClr val="bg1"/>
              </a:solidFill>
              <a:latin typeface="Open Sans" panose="020B0606030504020204" pitchFamily="34" charset="0"/>
            </a:endParaRPr>
          </a:p>
          <a:p>
            <a:endParaRPr lang="en-US" dirty="0">
              <a:solidFill>
                <a:schemeClr val="bg1"/>
              </a:solidFill>
              <a:latin typeface="Open Sans" panose="020B0606030504020204" pitchFamily="34" charset="0"/>
            </a:endParaRPr>
          </a:p>
          <a:p>
            <a:endParaRPr lang="en-US" dirty="0">
              <a:solidFill>
                <a:schemeClr val="bg1"/>
              </a:solidFill>
              <a:latin typeface="Open Sans" panose="020B0606030504020204" pitchFamily="34" charset="0"/>
            </a:endParaRPr>
          </a:p>
          <a:p>
            <a:endParaRPr lang="en-US" dirty="0">
              <a:solidFill>
                <a:srgbClr val="373737"/>
              </a:solidFill>
              <a:latin typeface="Open Sans" panose="020B0606030504020204" pitchFamily="34" charset="0"/>
            </a:endParaRPr>
          </a:p>
        </p:txBody>
      </p:sp>
      <p:sp>
        <p:nvSpPr>
          <p:cNvPr id="3" name="Date Placeholder 2">
            <a:extLst>
              <a:ext uri="{FF2B5EF4-FFF2-40B4-BE49-F238E27FC236}">
                <a16:creationId xmlns:a16="http://schemas.microsoft.com/office/drawing/2014/main" id="{E86136C1-2BA3-4F56-843D-F4F9FA2D72A7}"/>
              </a:ext>
            </a:extLst>
          </p:cNvPr>
          <p:cNvSpPr>
            <a:spLocks noGrp="1"/>
          </p:cNvSpPr>
          <p:nvPr>
            <p:ph type="dt" sz="half" idx="10"/>
          </p:nvPr>
        </p:nvSpPr>
        <p:spPr/>
        <p:txBody>
          <a:bodyPr/>
          <a:lstStyle/>
          <a:p>
            <a:fld id="{8AD8D028-9409-4B19-A618-59ABD9F96B04}" type="datetime1">
              <a:rPr lang="en-US" smtClean="0"/>
              <a:t>8/30/2023</a:t>
            </a:fld>
            <a:endParaRPr lang="en-US"/>
          </a:p>
        </p:txBody>
      </p:sp>
      <p:sp>
        <p:nvSpPr>
          <p:cNvPr id="4" name="Slide Number Placeholder 3">
            <a:extLst>
              <a:ext uri="{FF2B5EF4-FFF2-40B4-BE49-F238E27FC236}">
                <a16:creationId xmlns:a16="http://schemas.microsoft.com/office/drawing/2014/main" id="{C8A75743-CD8E-49B6-83DC-AC98EDACD9A8}"/>
              </a:ext>
            </a:extLst>
          </p:cNvPr>
          <p:cNvSpPr>
            <a:spLocks noGrp="1"/>
          </p:cNvSpPr>
          <p:nvPr>
            <p:ph type="sldNum" sz="quarter" idx="12"/>
          </p:nvPr>
        </p:nvSpPr>
        <p:spPr/>
        <p:txBody>
          <a:bodyPr/>
          <a:lstStyle/>
          <a:p>
            <a:fld id="{DF28FB93-0A08-4E7D-8E63-9EFA29F1E093}" type="slidenum">
              <a:rPr lang="en-US" smtClean="0"/>
              <a:pPr/>
              <a:t>1</a:t>
            </a:fld>
            <a:endParaRPr lang="en-US"/>
          </a:p>
        </p:txBody>
      </p:sp>
      <p:pic>
        <p:nvPicPr>
          <p:cNvPr id="8" name="Content Placeholder 7">
            <a:extLst>
              <a:ext uri="{FF2B5EF4-FFF2-40B4-BE49-F238E27FC236}">
                <a16:creationId xmlns:a16="http://schemas.microsoft.com/office/drawing/2014/main" id="{91BCEBF6-CEEF-65A3-1AD8-B47AAFED2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204" y="241341"/>
            <a:ext cx="4201213" cy="5601617"/>
          </a:xfrm>
          <a:prstGeom prst="rect">
            <a:avLst/>
          </a:prstGeom>
        </p:spPr>
      </p:pic>
    </p:spTree>
    <p:extLst>
      <p:ext uri="{BB962C8B-B14F-4D97-AF65-F5344CB8AC3E}">
        <p14:creationId xmlns:p14="http://schemas.microsoft.com/office/powerpoint/2010/main" val="40808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4673-B2FE-87CD-5770-D33D11FF7A32}"/>
              </a:ext>
            </a:extLst>
          </p:cNvPr>
          <p:cNvSpPr>
            <a:spLocks noGrp="1"/>
          </p:cNvSpPr>
          <p:nvPr>
            <p:ph type="title"/>
          </p:nvPr>
        </p:nvSpPr>
        <p:spPr/>
        <p:txBody>
          <a:bodyPr/>
          <a:lstStyle/>
          <a:p>
            <a:r>
              <a:rPr lang="en-US" dirty="0"/>
              <a:t>Tool Tips</a:t>
            </a:r>
          </a:p>
        </p:txBody>
      </p:sp>
      <p:sp>
        <p:nvSpPr>
          <p:cNvPr id="3" name="Content Placeholder 2">
            <a:extLst>
              <a:ext uri="{FF2B5EF4-FFF2-40B4-BE49-F238E27FC236}">
                <a16:creationId xmlns:a16="http://schemas.microsoft.com/office/drawing/2014/main" id="{D40802B1-AEF4-849D-AF94-453A066A7F0C}"/>
              </a:ext>
            </a:extLst>
          </p:cNvPr>
          <p:cNvSpPr>
            <a:spLocks noGrp="1"/>
          </p:cNvSpPr>
          <p:nvPr>
            <p:ph idx="1"/>
          </p:nvPr>
        </p:nvSpPr>
        <p:spPr>
          <a:xfrm>
            <a:off x="1293812" y="1981200"/>
            <a:ext cx="10058399" cy="4191000"/>
          </a:xfrm>
        </p:spPr>
        <p:txBody>
          <a:bodyPr>
            <a:noAutofit/>
          </a:bodyPr>
          <a:lstStyle/>
          <a:p>
            <a:r>
              <a:rPr lang="en-US" sz="2000" kern="100" dirty="0">
                <a:effectLst/>
                <a:latin typeface="Cambria" panose="02040503050406030204" pitchFamily="18" charset="0"/>
                <a:ea typeface="Cambria" panose="02040503050406030204" pitchFamily="18" charset="0"/>
                <a:cs typeface="Times New Roman" panose="02020603050405020304" pitchFamily="18" charset="0"/>
              </a:rPr>
              <a:t>Your most important tool is your brain—use it.</a:t>
            </a:r>
          </a:p>
          <a:p>
            <a:r>
              <a:rPr lang="en-US" sz="2000" dirty="0">
                <a:effectLst/>
                <a:latin typeface="Cambria" panose="02040503050406030204" pitchFamily="18" charset="0"/>
                <a:ea typeface="Cambria" panose="02040503050406030204" pitchFamily="18" charset="0"/>
                <a:cs typeface="Times New Roman" panose="02020603050405020304" pitchFamily="18" charset="0"/>
              </a:rPr>
              <a:t>Always use proper personal protective equipment</a:t>
            </a:r>
          </a:p>
          <a:p>
            <a:r>
              <a:rPr lang="en-US" sz="2000" kern="100" dirty="0">
                <a:effectLst/>
                <a:latin typeface="Cambria" panose="02040503050406030204" pitchFamily="18" charset="0"/>
                <a:ea typeface="Cambria" panose="02040503050406030204" pitchFamily="18" charset="0"/>
                <a:cs typeface="Times New Roman" panose="02020603050405020304" pitchFamily="18" charset="0"/>
              </a:rPr>
              <a:t>Select the right tool for the job. Carefully inspect each tool. Make sure the handles are sound, smooth, and straight, and that the heads are tight.</a:t>
            </a:r>
          </a:p>
          <a:p>
            <a:r>
              <a:rPr lang="en-US" sz="2000" dirty="0">
                <a:effectLst/>
                <a:latin typeface="Cambria" panose="02040503050406030204" pitchFamily="18" charset="0"/>
                <a:ea typeface="Cambria" panose="02040503050406030204" pitchFamily="18" charset="0"/>
                <a:cs typeface="Times New Roman" panose="02020603050405020304" pitchFamily="18" charset="0"/>
              </a:rPr>
              <a:t>Pace yourself. Take rest breaks, drink plenty of water, and keep your mind on your work.</a:t>
            </a:r>
            <a:endParaRPr lang="en-US" sz="2000" dirty="0">
              <a:latin typeface="Cambria" panose="02040503050406030204" pitchFamily="18" charset="0"/>
              <a:ea typeface="Cambria" panose="02040503050406030204" pitchFamily="18" charset="0"/>
              <a:cs typeface="Times New Roman" panose="02020603050405020304" pitchFamily="18" charset="0"/>
            </a:endParaRPr>
          </a:p>
          <a:p>
            <a:r>
              <a:rPr lang="en-US" sz="2000" kern="100" dirty="0">
                <a:effectLst/>
                <a:latin typeface="Cambria" panose="02040503050406030204" pitchFamily="18" charset="0"/>
                <a:ea typeface="Cambria" panose="02040503050406030204" pitchFamily="18" charset="0"/>
                <a:cs typeface="Times New Roman" panose="02020603050405020304" pitchFamily="18" charset="0"/>
              </a:rPr>
              <a:t>When carrying, loading, or storing a cutting tool, cover the blade with a sheath to protect both the sharp edge and yourself. In vehicles, make sure tools are fastened down.</a:t>
            </a:r>
          </a:p>
          <a:p>
            <a:r>
              <a:rPr lang="en-US" sz="2000" kern="100" dirty="0">
                <a:effectLst/>
                <a:latin typeface="Cambria" panose="02040503050406030204" pitchFamily="18" charset="0"/>
                <a:ea typeface="Cambria" panose="02040503050406030204" pitchFamily="18" charset="0"/>
                <a:cs typeface="Times New Roman" panose="02020603050405020304" pitchFamily="18" charset="0"/>
              </a:rPr>
              <a:t>Carry sharp tools at your downhill side. Grasp the handle at about the balance point with the sharpened blade forward and down. If you fall, throw the tool clear.</a:t>
            </a:r>
          </a:p>
          <a:p>
            <a:r>
              <a:rPr lang="en-US" sz="2000" dirty="0">
                <a:effectLst/>
                <a:latin typeface="Cambria" panose="02040503050406030204" pitchFamily="18" charset="0"/>
                <a:ea typeface="Cambria" panose="02040503050406030204" pitchFamily="18" charset="0"/>
                <a:cs typeface="Times New Roman" panose="02020603050405020304" pitchFamily="18" charset="0"/>
              </a:rPr>
              <a:t>At the work site, lay tools on the uphill side of the trail with the business end farthest uphill.</a:t>
            </a:r>
            <a:endParaRPr lang="en-US" sz="2000" dirty="0">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E5DB0F7A-5E98-31A1-26E9-CA622C9F43A3}"/>
              </a:ext>
            </a:extLst>
          </p:cNvPr>
          <p:cNvSpPr>
            <a:spLocks noGrp="1"/>
          </p:cNvSpPr>
          <p:nvPr>
            <p:ph type="dt" sz="half" idx="10"/>
          </p:nvPr>
        </p:nvSpPr>
        <p:spPr/>
        <p:txBody>
          <a:bodyPr/>
          <a:lstStyle/>
          <a:p>
            <a:fld id="{5174A4FA-9866-4A3F-94BB-9021331F1324}" type="datetime1">
              <a:rPr lang="en-US" smtClean="0"/>
              <a:t>8/30/2023</a:t>
            </a:fld>
            <a:endParaRPr lang="en-US"/>
          </a:p>
        </p:txBody>
      </p:sp>
      <p:sp>
        <p:nvSpPr>
          <p:cNvPr id="5" name="Slide Number Placeholder 4">
            <a:extLst>
              <a:ext uri="{FF2B5EF4-FFF2-40B4-BE49-F238E27FC236}">
                <a16:creationId xmlns:a16="http://schemas.microsoft.com/office/drawing/2014/main" id="{CE75E444-BAE2-9706-6E58-52698BCD790E}"/>
              </a:ext>
            </a:extLst>
          </p:cNvPr>
          <p:cNvSpPr>
            <a:spLocks noGrp="1"/>
          </p:cNvSpPr>
          <p:nvPr>
            <p:ph type="sldNum" sz="quarter" idx="12"/>
          </p:nvPr>
        </p:nvSpPr>
        <p:spPr/>
        <p:txBody>
          <a:bodyPr/>
          <a:lstStyle/>
          <a:p>
            <a:fld id="{DF28FB93-0A08-4E7D-8E63-9EFA29F1E093}" type="slidenum">
              <a:rPr lang="en-US" smtClean="0"/>
              <a:pPr/>
              <a:t>10</a:t>
            </a:fld>
            <a:endParaRPr lang="en-US"/>
          </a:p>
        </p:txBody>
      </p:sp>
    </p:spTree>
    <p:extLst>
      <p:ext uri="{BB962C8B-B14F-4D97-AF65-F5344CB8AC3E}">
        <p14:creationId xmlns:p14="http://schemas.microsoft.com/office/powerpoint/2010/main" val="326376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343D-BBD7-CC45-D31A-A87108E4043C}"/>
              </a:ext>
            </a:extLst>
          </p:cNvPr>
          <p:cNvSpPr>
            <a:spLocks noGrp="1"/>
          </p:cNvSpPr>
          <p:nvPr>
            <p:ph type="title"/>
          </p:nvPr>
        </p:nvSpPr>
        <p:spPr/>
        <p:txBody>
          <a:bodyPr/>
          <a:lstStyle/>
          <a:p>
            <a:r>
              <a:rPr lang="en-US" dirty="0"/>
              <a:t>Understanding Trails and Hydrology</a:t>
            </a:r>
          </a:p>
        </p:txBody>
      </p:sp>
      <p:sp>
        <p:nvSpPr>
          <p:cNvPr id="3" name="Text Placeholder 2">
            <a:extLst>
              <a:ext uri="{FF2B5EF4-FFF2-40B4-BE49-F238E27FC236}">
                <a16:creationId xmlns:a16="http://schemas.microsoft.com/office/drawing/2014/main" id="{2401B1D8-9616-3E21-6518-541F5EF98AA2}"/>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CECA4B1C-A7F8-9DB7-B629-FBC44D0A6F80}"/>
              </a:ext>
            </a:extLst>
          </p:cNvPr>
          <p:cNvSpPr>
            <a:spLocks noGrp="1"/>
          </p:cNvSpPr>
          <p:nvPr>
            <p:ph type="dt" sz="half" idx="10"/>
          </p:nvPr>
        </p:nvSpPr>
        <p:spPr/>
        <p:txBody>
          <a:bodyPr/>
          <a:lstStyle/>
          <a:p>
            <a:fld id="{4F84946C-029F-4596-9C98-5FDBE570780F}" type="datetime1">
              <a:rPr lang="en-US" smtClean="0"/>
              <a:t>8/30/2023</a:t>
            </a:fld>
            <a:endParaRPr lang="en-US"/>
          </a:p>
        </p:txBody>
      </p:sp>
      <p:sp>
        <p:nvSpPr>
          <p:cNvPr id="5" name="Slide Number Placeholder 4">
            <a:extLst>
              <a:ext uri="{FF2B5EF4-FFF2-40B4-BE49-F238E27FC236}">
                <a16:creationId xmlns:a16="http://schemas.microsoft.com/office/drawing/2014/main" id="{9D6E397D-ED1D-EE35-F022-4E465A0E9358}"/>
              </a:ext>
            </a:extLst>
          </p:cNvPr>
          <p:cNvSpPr>
            <a:spLocks noGrp="1"/>
          </p:cNvSpPr>
          <p:nvPr>
            <p:ph type="sldNum" sz="quarter" idx="12"/>
          </p:nvPr>
        </p:nvSpPr>
        <p:spPr/>
        <p:txBody>
          <a:bodyPr/>
          <a:lstStyle/>
          <a:p>
            <a:fld id="{DF28FB93-0A08-4E7D-8E63-9EFA29F1E093}" type="slidenum">
              <a:rPr lang="en-US" smtClean="0"/>
              <a:pPr/>
              <a:t>11</a:t>
            </a:fld>
            <a:endParaRPr lang="en-US"/>
          </a:p>
        </p:txBody>
      </p:sp>
    </p:spTree>
    <p:extLst>
      <p:ext uri="{BB962C8B-B14F-4D97-AF65-F5344CB8AC3E}">
        <p14:creationId xmlns:p14="http://schemas.microsoft.com/office/powerpoint/2010/main" val="38807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Hillside Hydrology</a:t>
            </a:r>
          </a:p>
        </p:txBody>
      </p:sp>
      <p:sp>
        <p:nvSpPr>
          <p:cNvPr id="3" name="Content Placeholder 2"/>
          <p:cNvSpPr>
            <a:spLocks noGrp="1"/>
          </p:cNvSpPr>
          <p:nvPr>
            <p:ph idx="1"/>
          </p:nvPr>
        </p:nvSpPr>
        <p:spPr/>
        <p:txBody>
          <a:bodyPr>
            <a:normAutofit/>
          </a:bodyPr>
          <a:lstStyle/>
          <a:p>
            <a:r>
              <a:rPr lang="en-US" dirty="0"/>
              <a:t>Water from rain, melting snow and seeps poses a major threat to trails.</a:t>
            </a:r>
          </a:p>
          <a:p>
            <a:r>
              <a:rPr lang="en-US" dirty="0"/>
              <a:t> In a perfect trail world, when water sheet flows down a hillside and encounters a trail with good </a:t>
            </a:r>
            <a:r>
              <a:rPr lang="en-US" dirty="0" err="1"/>
              <a:t>outslope</a:t>
            </a:r>
            <a:r>
              <a:rPr lang="en-US" dirty="0"/>
              <a:t>, it immediately crosses the trail and continues down the hillside without causing any erosion of the trail tread</a:t>
            </a:r>
            <a:r>
              <a:rPr lang="en-US" b="1" i="1" u="sng" dirty="0"/>
              <a:t>.</a:t>
            </a:r>
          </a:p>
          <a:p>
            <a:r>
              <a:rPr lang="en-US" dirty="0"/>
              <a:t>In the worst case, hillside sheet flow is interrupted and follows the trail instead. As the water gains volume and speed on steep grades, it erodes a trail into a deep gully filled with rocks and roots left behind after the soil has been carried away. </a:t>
            </a:r>
          </a:p>
        </p:txBody>
      </p:sp>
      <p:sp>
        <p:nvSpPr>
          <p:cNvPr id="4" name="Date Placeholder 3">
            <a:extLst>
              <a:ext uri="{FF2B5EF4-FFF2-40B4-BE49-F238E27FC236}">
                <a16:creationId xmlns:a16="http://schemas.microsoft.com/office/drawing/2014/main" id="{E96591C7-90B0-4965-B5C9-63DF615FB151}"/>
              </a:ext>
            </a:extLst>
          </p:cNvPr>
          <p:cNvSpPr>
            <a:spLocks noGrp="1"/>
          </p:cNvSpPr>
          <p:nvPr>
            <p:ph type="dt" sz="half" idx="10"/>
          </p:nvPr>
        </p:nvSpPr>
        <p:spPr/>
        <p:txBody>
          <a:bodyPr/>
          <a:lstStyle/>
          <a:p>
            <a:fld id="{AD8A9475-491D-4FCE-BCD3-BB0094586D1E}" type="datetime1">
              <a:rPr lang="en-US" smtClean="0"/>
              <a:t>8/30/2023</a:t>
            </a:fld>
            <a:endParaRPr lang="en-US"/>
          </a:p>
        </p:txBody>
      </p:sp>
      <p:sp>
        <p:nvSpPr>
          <p:cNvPr id="5" name="Slide Number Placeholder 4">
            <a:extLst>
              <a:ext uri="{FF2B5EF4-FFF2-40B4-BE49-F238E27FC236}">
                <a16:creationId xmlns:a16="http://schemas.microsoft.com/office/drawing/2014/main" id="{07645CD4-3EBD-4D4F-B20B-BC195E1DF80F}"/>
              </a:ext>
            </a:extLst>
          </p:cNvPr>
          <p:cNvSpPr>
            <a:spLocks noGrp="1"/>
          </p:cNvSpPr>
          <p:nvPr>
            <p:ph type="sldNum" sz="quarter" idx="12"/>
          </p:nvPr>
        </p:nvSpPr>
        <p:spPr/>
        <p:txBody>
          <a:bodyPr/>
          <a:lstStyle/>
          <a:p>
            <a:fld id="{DF28FB93-0A08-4E7D-8E63-9EFA29F1E093}" type="slidenum">
              <a:rPr lang="en-US" smtClean="0"/>
              <a:pPr/>
              <a:t>12</a:t>
            </a:fld>
            <a:endParaRPr lang="en-US"/>
          </a:p>
        </p:txBody>
      </p:sp>
    </p:spTree>
    <p:extLst>
      <p:ext uri="{BB962C8B-B14F-4D97-AF65-F5344CB8AC3E}">
        <p14:creationId xmlns:p14="http://schemas.microsoft.com/office/powerpoint/2010/main" val="66174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C16EA-ED91-4059-81A0-58C0334588BE}"/>
              </a:ext>
            </a:extLst>
          </p:cNvPr>
          <p:cNvSpPr>
            <a:spLocks noGrp="1"/>
          </p:cNvSpPr>
          <p:nvPr>
            <p:ph type="title"/>
          </p:nvPr>
        </p:nvSpPr>
        <p:spPr>
          <a:xfrm>
            <a:off x="1293813" y="563562"/>
            <a:ext cx="9601200" cy="1189038"/>
          </a:xfrm>
        </p:spPr>
        <p:txBody>
          <a:bodyPr anchor="b">
            <a:normAutofit/>
          </a:bodyPr>
          <a:lstStyle/>
          <a:p>
            <a:r>
              <a:rPr lang="en-US" dirty="0"/>
              <a:t>Sheet Flow </a:t>
            </a:r>
          </a:p>
        </p:txBody>
      </p:sp>
      <p:sp>
        <p:nvSpPr>
          <p:cNvPr id="5" name="Subtitle 4">
            <a:extLst>
              <a:ext uri="{FF2B5EF4-FFF2-40B4-BE49-F238E27FC236}">
                <a16:creationId xmlns:a16="http://schemas.microsoft.com/office/drawing/2014/main" id="{9D0086A0-96F9-4C7D-A62E-4A8D84BE0DA5}"/>
              </a:ext>
            </a:extLst>
          </p:cNvPr>
          <p:cNvSpPr>
            <a:spLocks noGrp="1"/>
          </p:cNvSpPr>
          <p:nvPr>
            <p:ph sz="half" idx="1"/>
          </p:nvPr>
        </p:nvSpPr>
        <p:spPr>
          <a:xfrm>
            <a:off x="1293813" y="1981200"/>
            <a:ext cx="4648201" cy="4191000"/>
          </a:xfrm>
        </p:spPr>
        <p:txBody>
          <a:bodyPr>
            <a:normAutofit/>
          </a:bodyPr>
          <a:lstStyle/>
          <a:p>
            <a:pPr marL="0" indent="0">
              <a:buNone/>
            </a:pPr>
            <a:r>
              <a:rPr lang="en-US" dirty="0"/>
              <a:t>A rolling contour trail—building the trail into the sideslope, maintaining sustainable grades, adding frequent grade reversals, and outsloped tread—let water continue to sheet across the trail where it will do little damage.</a:t>
            </a:r>
          </a:p>
        </p:txBody>
      </p:sp>
      <p:pic>
        <p:nvPicPr>
          <p:cNvPr id="8" name="Picture Placeholder 7" descr="A close up of a map&#10;&#10;Description automatically generated">
            <a:extLst>
              <a:ext uri="{FF2B5EF4-FFF2-40B4-BE49-F238E27FC236}">
                <a16:creationId xmlns:a16="http://schemas.microsoft.com/office/drawing/2014/main" id="{7B2B42FA-5225-492A-89CA-D460C0BC438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6812" y="2263901"/>
            <a:ext cx="4648203" cy="3625598"/>
          </a:xfrm>
          <a:noFill/>
        </p:spPr>
      </p:pic>
      <p:sp>
        <p:nvSpPr>
          <p:cNvPr id="2" name="Date Placeholder 1">
            <a:extLst>
              <a:ext uri="{FF2B5EF4-FFF2-40B4-BE49-F238E27FC236}">
                <a16:creationId xmlns:a16="http://schemas.microsoft.com/office/drawing/2014/main" id="{0DEFA3FC-CDED-4ADF-8EA9-F061E65981B3}"/>
              </a:ext>
            </a:extLst>
          </p:cNvPr>
          <p:cNvSpPr>
            <a:spLocks noGrp="1"/>
          </p:cNvSpPr>
          <p:nvPr>
            <p:ph type="dt" sz="half" idx="10"/>
          </p:nvPr>
        </p:nvSpPr>
        <p:spPr/>
        <p:txBody>
          <a:bodyPr/>
          <a:lstStyle/>
          <a:p>
            <a:fld id="{8E444955-0393-4A20-9014-5128D9371478}" type="datetime1">
              <a:rPr lang="en-US" smtClean="0"/>
              <a:t>8/30/2023</a:t>
            </a:fld>
            <a:endParaRPr lang="en-US"/>
          </a:p>
        </p:txBody>
      </p:sp>
      <p:sp>
        <p:nvSpPr>
          <p:cNvPr id="3" name="Slide Number Placeholder 2">
            <a:extLst>
              <a:ext uri="{FF2B5EF4-FFF2-40B4-BE49-F238E27FC236}">
                <a16:creationId xmlns:a16="http://schemas.microsoft.com/office/drawing/2014/main" id="{F4AFF8A9-25EE-428A-9145-5E276FDB5C61}"/>
              </a:ext>
            </a:extLst>
          </p:cNvPr>
          <p:cNvSpPr>
            <a:spLocks noGrp="1"/>
          </p:cNvSpPr>
          <p:nvPr>
            <p:ph type="sldNum" sz="quarter" idx="12"/>
          </p:nvPr>
        </p:nvSpPr>
        <p:spPr/>
        <p:txBody>
          <a:bodyPr/>
          <a:lstStyle/>
          <a:p>
            <a:fld id="{DF28FB93-0A08-4E7D-8E63-9EFA29F1E093}" type="slidenum">
              <a:rPr lang="en-US" smtClean="0"/>
              <a:pPr/>
              <a:t>13</a:t>
            </a:fld>
            <a:endParaRPr lang="en-US"/>
          </a:p>
        </p:txBody>
      </p:sp>
    </p:spTree>
    <p:extLst>
      <p:ext uri="{BB962C8B-B14F-4D97-AF65-F5344CB8AC3E}">
        <p14:creationId xmlns:p14="http://schemas.microsoft.com/office/powerpoint/2010/main" val="77661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293813" y="563562"/>
            <a:ext cx="9601200" cy="1189038"/>
          </a:xfrm>
        </p:spPr>
        <p:txBody>
          <a:bodyPr anchor="b">
            <a:normAutofit/>
          </a:bodyPr>
          <a:lstStyle/>
          <a:p>
            <a:r>
              <a:rPr lang="en-US" altLang="en-US"/>
              <a:t>Natural Sheet Runoff</a:t>
            </a:r>
          </a:p>
        </p:txBody>
      </p:sp>
      <p:sp>
        <p:nvSpPr>
          <p:cNvPr id="8" name="Text Placeholder 7">
            <a:extLst>
              <a:ext uri="{FF2B5EF4-FFF2-40B4-BE49-F238E27FC236}">
                <a16:creationId xmlns:a16="http://schemas.microsoft.com/office/drawing/2014/main" id="{C48691CC-8E16-467F-A9C1-950818BE7303}"/>
              </a:ext>
            </a:extLst>
          </p:cNvPr>
          <p:cNvSpPr>
            <a:spLocks noGrp="1"/>
          </p:cNvSpPr>
          <p:nvPr>
            <p:ph sz="half" idx="1"/>
          </p:nvPr>
        </p:nvSpPr>
        <p:spPr>
          <a:xfrm>
            <a:off x="1293813" y="1981200"/>
            <a:ext cx="4648201" cy="4191000"/>
          </a:xfrm>
        </p:spPr>
        <p:txBody>
          <a:bodyPr>
            <a:normAutofit/>
          </a:bodyPr>
          <a:lstStyle/>
          <a:p>
            <a:pPr marL="0" indent="0">
              <a:buNone/>
            </a:pPr>
            <a:r>
              <a:rPr lang="en-US" dirty="0"/>
              <a:t>In a perfect world, water will cross your trail and continue down the hillside. </a:t>
            </a:r>
          </a:p>
        </p:txBody>
      </p:sp>
      <p:pic>
        <p:nvPicPr>
          <p:cNvPr id="9" name="Content Placeholder 8">
            <a:extLst>
              <a:ext uri="{FF2B5EF4-FFF2-40B4-BE49-F238E27FC236}">
                <a16:creationId xmlns:a16="http://schemas.microsoft.com/office/drawing/2014/main" id="{36B420C8-DFF7-45A2-A97E-2C4563AAD95D}"/>
              </a:ext>
            </a:extLst>
          </p:cNvPr>
          <p:cNvPicPr>
            <a:picLocks noGrp="1" noChangeAspect="1"/>
          </p:cNvPicPr>
          <p:nvPr>
            <p:ph sz="half" idx="2"/>
          </p:nvPr>
        </p:nvPicPr>
        <p:blipFill rotWithShape="1">
          <a:blip r:embed="rId3"/>
          <a:srcRect l="13694" r="18374" b="-1"/>
          <a:stretch/>
        </p:blipFill>
        <p:spPr>
          <a:xfrm>
            <a:off x="6094413" y="1981199"/>
            <a:ext cx="4800602" cy="4328409"/>
          </a:xfrm>
          <a:prstGeom prst="rect">
            <a:avLst/>
          </a:prstGeom>
          <a:noFill/>
        </p:spPr>
      </p:pic>
      <p:sp>
        <p:nvSpPr>
          <p:cNvPr id="2" name="Date Placeholder 1">
            <a:extLst>
              <a:ext uri="{FF2B5EF4-FFF2-40B4-BE49-F238E27FC236}">
                <a16:creationId xmlns:a16="http://schemas.microsoft.com/office/drawing/2014/main" id="{C0279ADA-40CC-45AB-919E-B946242A493C}"/>
              </a:ext>
            </a:extLst>
          </p:cNvPr>
          <p:cNvSpPr>
            <a:spLocks noGrp="1"/>
          </p:cNvSpPr>
          <p:nvPr>
            <p:ph type="dt" sz="half" idx="10"/>
          </p:nvPr>
        </p:nvSpPr>
        <p:spPr/>
        <p:txBody>
          <a:bodyPr/>
          <a:lstStyle/>
          <a:p>
            <a:fld id="{1DADAA5F-99C1-462A-88F5-837845806B62}" type="datetime1">
              <a:rPr lang="en-US" smtClean="0"/>
              <a:t>8/30/2023</a:t>
            </a:fld>
            <a:endParaRPr lang="en-US"/>
          </a:p>
        </p:txBody>
      </p:sp>
      <p:sp>
        <p:nvSpPr>
          <p:cNvPr id="3" name="Slide Number Placeholder 2">
            <a:extLst>
              <a:ext uri="{FF2B5EF4-FFF2-40B4-BE49-F238E27FC236}">
                <a16:creationId xmlns:a16="http://schemas.microsoft.com/office/drawing/2014/main" id="{32974075-394C-40CE-998F-D78326FB5C1F}"/>
              </a:ext>
            </a:extLst>
          </p:cNvPr>
          <p:cNvSpPr>
            <a:spLocks noGrp="1"/>
          </p:cNvSpPr>
          <p:nvPr>
            <p:ph type="sldNum" sz="quarter" idx="12"/>
          </p:nvPr>
        </p:nvSpPr>
        <p:spPr/>
        <p:txBody>
          <a:bodyPr/>
          <a:lstStyle/>
          <a:p>
            <a:fld id="{DF28FB93-0A08-4E7D-8E63-9EFA29F1E093}" type="slidenum">
              <a:rPr lang="en-US" smtClean="0"/>
              <a:pPr/>
              <a:t>14</a:t>
            </a:fld>
            <a:endParaRPr lang="en-US"/>
          </a:p>
        </p:txBody>
      </p:sp>
    </p:spTree>
    <p:extLst>
      <p:ext uri="{BB962C8B-B14F-4D97-AF65-F5344CB8AC3E}">
        <p14:creationId xmlns:p14="http://schemas.microsoft.com/office/powerpoint/2010/main" val="395349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293813" y="563562"/>
            <a:ext cx="9601200" cy="1189038"/>
          </a:xfrm>
        </p:spPr>
        <p:txBody>
          <a:bodyPr anchor="b">
            <a:normAutofit/>
          </a:bodyPr>
          <a:lstStyle/>
          <a:p>
            <a:r>
              <a:rPr lang="en-US" altLang="en-US" dirty="0"/>
              <a:t>Natural Runoff Patterns</a:t>
            </a:r>
          </a:p>
        </p:txBody>
      </p:sp>
      <p:sp>
        <p:nvSpPr>
          <p:cNvPr id="8" name="Text Placeholder 7">
            <a:extLst>
              <a:ext uri="{FF2B5EF4-FFF2-40B4-BE49-F238E27FC236}">
                <a16:creationId xmlns:a16="http://schemas.microsoft.com/office/drawing/2014/main" id="{C48691CC-8E16-467F-A9C1-950818BE7303}"/>
              </a:ext>
            </a:extLst>
          </p:cNvPr>
          <p:cNvSpPr>
            <a:spLocks noGrp="1"/>
          </p:cNvSpPr>
          <p:nvPr>
            <p:ph sz="half" idx="1"/>
          </p:nvPr>
        </p:nvSpPr>
        <p:spPr>
          <a:xfrm>
            <a:off x="1293813" y="1981200"/>
            <a:ext cx="4116979" cy="4186149"/>
          </a:xfrm>
        </p:spPr>
        <p:txBody>
          <a:bodyPr>
            <a:normAutofit/>
          </a:bodyPr>
          <a:lstStyle/>
          <a:p>
            <a:pPr marL="0" indent="0">
              <a:buNone/>
            </a:pPr>
            <a:r>
              <a:rPr lang="en-US" altLang="en-US" dirty="0"/>
              <a:t>Runoff that begins as uniform sheetflow concentrates into naturally-formed drainages (aka draws, swales) which get bigger and bigger as they descend the hill.</a:t>
            </a:r>
            <a:endParaRPr lang="en-US" dirty="0"/>
          </a:p>
          <a:p>
            <a:pPr marL="0" indent="0">
              <a:buNone/>
            </a:pPr>
            <a:endParaRPr lang="en-US" dirty="0"/>
          </a:p>
        </p:txBody>
      </p:sp>
      <p:sp>
        <p:nvSpPr>
          <p:cNvPr id="3" name="Content Placeholder 2">
            <a:extLst>
              <a:ext uri="{FF2B5EF4-FFF2-40B4-BE49-F238E27FC236}">
                <a16:creationId xmlns:a16="http://schemas.microsoft.com/office/drawing/2014/main" id="{5A70963B-4F7A-45FF-A9BC-CC32B88DB2ED}"/>
              </a:ext>
            </a:extLst>
          </p:cNvPr>
          <p:cNvSpPr>
            <a:spLocks noGrp="1"/>
          </p:cNvSpPr>
          <p:nvPr>
            <p:ph sz="half" idx="2"/>
          </p:nvPr>
        </p:nvSpPr>
        <p:spPr/>
        <p:txBody>
          <a:bodyPr/>
          <a:lstStyle/>
          <a:p>
            <a:endParaRPr lang="en-US"/>
          </a:p>
        </p:txBody>
      </p:sp>
      <p:grpSp>
        <p:nvGrpSpPr>
          <p:cNvPr id="7" name="Group 6">
            <a:extLst>
              <a:ext uri="{FF2B5EF4-FFF2-40B4-BE49-F238E27FC236}">
                <a16:creationId xmlns:a16="http://schemas.microsoft.com/office/drawing/2014/main" id="{56BE5055-A581-4232-BB5E-CBA5149CC7AB}"/>
              </a:ext>
            </a:extLst>
          </p:cNvPr>
          <p:cNvGrpSpPr/>
          <p:nvPr/>
        </p:nvGrpSpPr>
        <p:grpSpPr>
          <a:xfrm>
            <a:off x="5637212" y="1905000"/>
            <a:ext cx="6234354" cy="4191000"/>
            <a:chOff x="442913" y="1263650"/>
            <a:chExt cx="8161337" cy="5486400"/>
          </a:xfrm>
        </p:grpSpPr>
        <p:pic>
          <p:nvPicPr>
            <p:cNvPr id="10" name="Picture 2" descr="Fort Tejon landscape n road">
              <a:extLst>
                <a:ext uri="{FF2B5EF4-FFF2-40B4-BE49-F238E27FC236}">
                  <a16:creationId xmlns:a16="http://schemas.microsoft.com/office/drawing/2014/main" id="{C83283C9-9E9C-4B22-BECB-72B0387B4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1263650"/>
              <a:ext cx="8161337"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4">
              <a:extLst>
                <a:ext uri="{FF2B5EF4-FFF2-40B4-BE49-F238E27FC236}">
                  <a16:creationId xmlns:a16="http://schemas.microsoft.com/office/drawing/2014/main" id="{1A2466B4-8DC2-4534-BCE5-55F18238E3A7}"/>
                </a:ext>
              </a:extLst>
            </p:cNvPr>
            <p:cNvSpPr>
              <a:spLocks/>
            </p:cNvSpPr>
            <p:nvPr/>
          </p:nvSpPr>
          <p:spPr bwMode="auto">
            <a:xfrm>
              <a:off x="2101850" y="4386263"/>
              <a:ext cx="384175" cy="2359025"/>
            </a:xfrm>
            <a:custGeom>
              <a:avLst/>
              <a:gdLst>
                <a:gd name="T0" fmla="*/ 2147483647 w 242"/>
                <a:gd name="T1" fmla="*/ 2147483647 h 1484"/>
                <a:gd name="T2" fmla="*/ 2147483647 w 242"/>
                <a:gd name="T3" fmla="*/ 2147483647 h 1484"/>
                <a:gd name="T4" fmla="*/ 2147483647 w 242"/>
                <a:gd name="T5" fmla="*/ 2147483647 h 1484"/>
                <a:gd name="T6" fmla="*/ 2147483647 w 242"/>
                <a:gd name="T7" fmla="*/ 2147483647 h 1484"/>
                <a:gd name="T8" fmla="*/ 2147483647 w 242"/>
                <a:gd name="T9" fmla="*/ 2147483647 h 1484"/>
                <a:gd name="T10" fmla="*/ 2147483647 w 242"/>
                <a:gd name="T11" fmla="*/ 2147483647 h 1484"/>
                <a:gd name="T12" fmla="*/ 2147483647 w 242"/>
                <a:gd name="T13" fmla="*/ 2147483647 h 1484"/>
                <a:gd name="T14" fmla="*/ 2147483647 w 242"/>
                <a:gd name="T15" fmla="*/ 2147483647 h 1484"/>
                <a:gd name="T16" fmla="*/ 2147483647 w 242"/>
                <a:gd name="T17" fmla="*/ 2147483647 h 1484"/>
                <a:gd name="T18" fmla="*/ 2147483647 w 242"/>
                <a:gd name="T19" fmla="*/ 2147483647 h 1484"/>
                <a:gd name="T20" fmla="*/ 2147483647 w 242"/>
                <a:gd name="T21" fmla="*/ 2147483647 h 1484"/>
                <a:gd name="T22" fmla="*/ 2147483647 w 242"/>
                <a:gd name="T23" fmla="*/ 2147483647 h 1484"/>
                <a:gd name="T24" fmla="*/ 2147483647 w 242"/>
                <a:gd name="T25" fmla="*/ 2147483647 h 1484"/>
                <a:gd name="T26" fmla="*/ 2147483647 w 242"/>
                <a:gd name="T27" fmla="*/ 2147483647 h 1484"/>
                <a:gd name="T28" fmla="*/ 2147483647 w 242"/>
                <a:gd name="T29" fmla="*/ 2147483647 h 1484"/>
                <a:gd name="T30" fmla="*/ 2147483647 w 242"/>
                <a:gd name="T31" fmla="*/ 2147483647 h 1484"/>
                <a:gd name="T32" fmla="*/ 2147483647 w 242"/>
                <a:gd name="T33" fmla="*/ 2147483647 h 1484"/>
                <a:gd name="T34" fmla="*/ 2147483647 w 242"/>
                <a:gd name="T35" fmla="*/ 2147483647 h 1484"/>
                <a:gd name="T36" fmla="*/ 2147483647 w 242"/>
                <a:gd name="T37" fmla="*/ 2147483647 h 1484"/>
                <a:gd name="T38" fmla="*/ 2147483647 w 242"/>
                <a:gd name="T39" fmla="*/ 2147483647 h 1484"/>
                <a:gd name="T40" fmla="*/ 2147483647 w 242"/>
                <a:gd name="T41" fmla="*/ 2147483647 h 1484"/>
                <a:gd name="T42" fmla="*/ 2147483647 w 242"/>
                <a:gd name="T43" fmla="*/ 2147483647 h 1484"/>
                <a:gd name="T44" fmla="*/ 2147483647 w 242"/>
                <a:gd name="T45" fmla="*/ 2147483647 h 1484"/>
                <a:gd name="T46" fmla="*/ 2147483647 w 242"/>
                <a:gd name="T47" fmla="*/ 2147483647 h 1484"/>
                <a:gd name="T48" fmla="*/ 2147483647 w 242"/>
                <a:gd name="T49" fmla="*/ 2147483647 h 1484"/>
                <a:gd name="T50" fmla="*/ 2147483647 w 242"/>
                <a:gd name="T51" fmla="*/ 2147483647 h 1484"/>
                <a:gd name="T52" fmla="*/ 2147483647 w 242"/>
                <a:gd name="T53" fmla="*/ 2147483647 h 1484"/>
                <a:gd name="T54" fmla="*/ 2147483647 w 242"/>
                <a:gd name="T55" fmla="*/ 2147483647 h 1484"/>
                <a:gd name="T56" fmla="*/ 2147483647 w 242"/>
                <a:gd name="T57" fmla="*/ 2147483647 h 1484"/>
                <a:gd name="T58" fmla="*/ 2147483647 w 242"/>
                <a:gd name="T59" fmla="*/ 2147483647 h 1484"/>
                <a:gd name="T60" fmla="*/ 2147483647 w 242"/>
                <a:gd name="T61" fmla="*/ 2147483647 h 1484"/>
                <a:gd name="T62" fmla="*/ 2147483647 w 242"/>
                <a:gd name="T63" fmla="*/ 2147483647 h 1484"/>
                <a:gd name="T64" fmla="*/ 2147483647 w 242"/>
                <a:gd name="T65" fmla="*/ 2147483647 h 1484"/>
                <a:gd name="T66" fmla="*/ 2147483647 w 242"/>
                <a:gd name="T67" fmla="*/ 2147483647 h 1484"/>
                <a:gd name="T68" fmla="*/ 2147483647 w 242"/>
                <a:gd name="T69" fmla="*/ 0 h 14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2"/>
                <a:gd name="T106" fmla="*/ 0 h 1484"/>
                <a:gd name="T107" fmla="*/ 242 w 242"/>
                <a:gd name="T108" fmla="*/ 1484 h 14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2" h="1484">
                  <a:moveTo>
                    <a:pt x="114" y="1484"/>
                  </a:moveTo>
                  <a:cubicBezTo>
                    <a:pt x="155" y="1481"/>
                    <a:pt x="197" y="1478"/>
                    <a:pt x="218" y="1472"/>
                  </a:cubicBezTo>
                  <a:cubicBezTo>
                    <a:pt x="239" y="1466"/>
                    <a:pt x="242" y="1457"/>
                    <a:pt x="242" y="1448"/>
                  </a:cubicBezTo>
                  <a:cubicBezTo>
                    <a:pt x="242" y="1439"/>
                    <a:pt x="230" y="1429"/>
                    <a:pt x="218" y="1420"/>
                  </a:cubicBezTo>
                  <a:cubicBezTo>
                    <a:pt x="206" y="1411"/>
                    <a:pt x="187" y="1406"/>
                    <a:pt x="170" y="1396"/>
                  </a:cubicBezTo>
                  <a:cubicBezTo>
                    <a:pt x="153" y="1386"/>
                    <a:pt x="131" y="1373"/>
                    <a:pt x="114" y="1360"/>
                  </a:cubicBezTo>
                  <a:cubicBezTo>
                    <a:pt x="97" y="1347"/>
                    <a:pt x="79" y="1325"/>
                    <a:pt x="66" y="1316"/>
                  </a:cubicBezTo>
                  <a:cubicBezTo>
                    <a:pt x="53" y="1307"/>
                    <a:pt x="45" y="1312"/>
                    <a:pt x="34" y="1304"/>
                  </a:cubicBezTo>
                  <a:cubicBezTo>
                    <a:pt x="23" y="1296"/>
                    <a:pt x="4" y="1283"/>
                    <a:pt x="2" y="1268"/>
                  </a:cubicBezTo>
                  <a:cubicBezTo>
                    <a:pt x="0" y="1253"/>
                    <a:pt x="19" y="1232"/>
                    <a:pt x="22" y="1216"/>
                  </a:cubicBezTo>
                  <a:cubicBezTo>
                    <a:pt x="25" y="1200"/>
                    <a:pt x="19" y="1184"/>
                    <a:pt x="22" y="1172"/>
                  </a:cubicBezTo>
                  <a:cubicBezTo>
                    <a:pt x="25" y="1160"/>
                    <a:pt x="27" y="1155"/>
                    <a:pt x="42" y="1144"/>
                  </a:cubicBezTo>
                  <a:cubicBezTo>
                    <a:pt x="57" y="1133"/>
                    <a:pt x="93" y="1117"/>
                    <a:pt x="114" y="1104"/>
                  </a:cubicBezTo>
                  <a:cubicBezTo>
                    <a:pt x="135" y="1091"/>
                    <a:pt x="155" y="1081"/>
                    <a:pt x="170" y="1068"/>
                  </a:cubicBezTo>
                  <a:cubicBezTo>
                    <a:pt x="185" y="1055"/>
                    <a:pt x="203" y="1041"/>
                    <a:pt x="206" y="1028"/>
                  </a:cubicBezTo>
                  <a:cubicBezTo>
                    <a:pt x="209" y="1015"/>
                    <a:pt x="184" y="1001"/>
                    <a:pt x="186" y="988"/>
                  </a:cubicBezTo>
                  <a:cubicBezTo>
                    <a:pt x="188" y="975"/>
                    <a:pt x="212" y="963"/>
                    <a:pt x="218" y="948"/>
                  </a:cubicBezTo>
                  <a:cubicBezTo>
                    <a:pt x="224" y="933"/>
                    <a:pt x="228" y="914"/>
                    <a:pt x="222" y="896"/>
                  </a:cubicBezTo>
                  <a:cubicBezTo>
                    <a:pt x="216" y="878"/>
                    <a:pt x="195" y="860"/>
                    <a:pt x="182" y="840"/>
                  </a:cubicBezTo>
                  <a:cubicBezTo>
                    <a:pt x="169" y="820"/>
                    <a:pt x="159" y="795"/>
                    <a:pt x="146" y="776"/>
                  </a:cubicBezTo>
                  <a:cubicBezTo>
                    <a:pt x="133" y="757"/>
                    <a:pt x="117" y="743"/>
                    <a:pt x="106" y="724"/>
                  </a:cubicBezTo>
                  <a:cubicBezTo>
                    <a:pt x="95" y="705"/>
                    <a:pt x="89" y="682"/>
                    <a:pt x="82" y="664"/>
                  </a:cubicBezTo>
                  <a:cubicBezTo>
                    <a:pt x="75" y="646"/>
                    <a:pt x="71" y="627"/>
                    <a:pt x="66" y="612"/>
                  </a:cubicBezTo>
                  <a:cubicBezTo>
                    <a:pt x="61" y="597"/>
                    <a:pt x="51" y="593"/>
                    <a:pt x="50" y="576"/>
                  </a:cubicBezTo>
                  <a:cubicBezTo>
                    <a:pt x="49" y="559"/>
                    <a:pt x="53" y="532"/>
                    <a:pt x="58" y="512"/>
                  </a:cubicBezTo>
                  <a:cubicBezTo>
                    <a:pt x="63" y="492"/>
                    <a:pt x="77" y="473"/>
                    <a:pt x="78" y="456"/>
                  </a:cubicBezTo>
                  <a:cubicBezTo>
                    <a:pt x="79" y="439"/>
                    <a:pt x="69" y="424"/>
                    <a:pt x="62" y="412"/>
                  </a:cubicBezTo>
                  <a:cubicBezTo>
                    <a:pt x="55" y="400"/>
                    <a:pt x="41" y="399"/>
                    <a:pt x="34" y="384"/>
                  </a:cubicBezTo>
                  <a:cubicBezTo>
                    <a:pt x="27" y="369"/>
                    <a:pt x="22" y="340"/>
                    <a:pt x="22" y="320"/>
                  </a:cubicBezTo>
                  <a:cubicBezTo>
                    <a:pt x="22" y="300"/>
                    <a:pt x="29" y="285"/>
                    <a:pt x="34" y="264"/>
                  </a:cubicBezTo>
                  <a:cubicBezTo>
                    <a:pt x="39" y="243"/>
                    <a:pt x="47" y="215"/>
                    <a:pt x="54" y="196"/>
                  </a:cubicBezTo>
                  <a:cubicBezTo>
                    <a:pt x="61" y="177"/>
                    <a:pt x="69" y="167"/>
                    <a:pt x="78" y="152"/>
                  </a:cubicBezTo>
                  <a:cubicBezTo>
                    <a:pt x="87" y="137"/>
                    <a:pt x="100" y="125"/>
                    <a:pt x="106" y="108"/>
                  </a:cubicBezTo>
                  <a:cubicBezTo>
                    <a:pt x="112" y="91"/>
                    <a:pt x="111" y="66"/>
                    <a:pt x="114" y="48"/>
                  </a:cubicBezTo>
                  <a:cubicBezTo>
                    <a:pt x="117" y="30"/>
                    <a:pt x="121" y="15"/>
                    <a:pt x="12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5">
              <a:extLst>
                <a:ext uri="{FF2B5EF4-FFF2-40B4-BE49-F238E27FC236}">
                  <a16:creationId xmlns:a16="http://schemas.microsoft.com/office/drawing/2014/main" id="{2061CAC0-EAFF-4D6A-B658-02DF16D39241}"/>
                </a:ext>
              </a:extLst>
            </p:cNvPr>
            <p:cNvSpPr>
              <a:spLocks/>
            </p:cNvSpPr>
            <p:nvPr/>
          </p:nvSpPr>
          <p:spPr bwMode="auto">
            <a:xfrm>
              <a:off x="3956050" y="4819650"/>
              <a:ext cx="1458913" cy="1917700"/>
            </a:xfrm>
            <a:custGeom>
              <a:avLst/>
              <a:gdLst>
                <a:gd name="T0" fmla="*/ 0 w 919"/>
                <a:gd name="T1" fmla="*/ 2147483647 h 1208"/>
                <a:gd name="T2" fmla="*/ 2147483647 w 919"/>
                <a:gd name="T3" fmla="*/ 2147483647 h 1208"/>
                <a:gd name="T4" fmla="*/ 2147483647 w 919"/>
                <a:gd name="T5" fmla="*/ 2147483647 h 1208"/>
                <a:gd name="T6" fmla="*/ 2147483647 w 919"/>
                <a:gd name="T7" fmla="*/ 2147483647 h 1208"/>
                <a:gd name="T8" fmla="*/ 2147483647 w 919"/>
                <a:gd name="T9" fmla="*/ 2147483647 h 1208"/>
                <a:gd name="T10" fmla="*/ 2147483647 w 919"/>
                <a:gd name="T11" fmla="*/ 2147483647 h 1208"/>
                <a:gd name="T12" fmla="*/ 2147483647 w 919"/>
                <a:gd name="T13" fmla="*/ 2147483647 h 1208"/>
                <a:gd name="T14" fmla="*/ 2147483647 w 919"/>
                <a:gd name="T15" fmla="*/ 2147483647 h 1208"/>
                <a:gd name="T16" fmla="*/ 2147483647 w 919"/>
                <a:gd name="T17" fmla="*/ 2147483647 h 1208"/>
                <a:gd name="T18" fmla="*/ 2147483647 w 919"/>
                <a:gd name="T19" fmla="*/ 2147483647 h 1208"/>
                <a:gd name="T20" fmla="*/ 2147483647 w 919"/>
                <a:gd name="T21" fmla="*/ 2147483647 h 1208"/>
                <a:gd name="T22" fmla="*/ 2147483647 w 919"/>
                <a:gd name="T23" fmla="*/ 2147483647 h 1208"/>
                <a:gd name="T24" fmla="*/ 2147483647 w 919"/>
                <a:gd name="T25" fmla="*/ 2147483647 h 1208"/>
                <a:gd name="T26" fmla="*/ 2147483647 w 919"/>
                <a:gd name="T27" fmla="*/ 2147483647 h 1208"/>
                <a:gd name="T28" fmla="*/ 2147483647 w 919"/>
                <a:gd name="T29" fmla="*/ 2147483647 h 1208"/>
                <a:gd name="T30" fmla="*/ 2147483647 w 919"/>
                <a:gd name="T31" fmla="*/ 2147483647 h 1208"/>
                <a:gd name="T32" fmla="*/ 2147483647 w 919"/>
                <a:gd name="T33" fmla="*/ 2147483647 h 1208"/>
                <a:gd name="T34" fmla="*/ 2147483647 w 919"/>
                <a:gd name="T35" fmla="*/ 2147483647 h 1208"/>
                <a:gd name="T36" fmla="*/ 2147483647 w 919"/>
                <a:gd name="T37" fmla="*/ 2147483647 h 1208"/>
                <a:gd name="T38" fmla="*/ 2147483647 w 919"/>
                <a:gd name="T39" fmla="*/ 2147483647 h 1208"/>
                <a:gd name="T40" fmla="*/ 2147483647 w 919"/>
                <a:gd name="T41" fmla="*/ 2147483647 h 1208"/>
                <a:gd name="T42" fmla="*/ 2147483647 w 919"/>
                <a:gd name="T43" fmla="*/ 2147483647 h 1208"/>
                <a:gd name="T44" fmla="*/ 2147483647 w 919"/>
                <a:gd name="T45" fmla="*/ 2147483647 h 1208"/>
                <a:gd name="T46" fmla="*/ 2147483647 w 919"/>
                <a:gd name="T47" fmla="*/ 2147483647 h 1208"/>
                <a:gd name="T48" fmla="*/ 2147483647 w 919"/>
                <a:gd name="T49" fmla="*/ 2147483647 h 1208"/>
                <a:gd name="T50" fmla="*/ 2147483647 w 919"/>
                <a:gd name="T51" fmla="*/ 2147483647 h 1208"/>
                <a:gd name="T52" fmla="*/ 2147483647 w 919"/>
                <a:gd name="T53" fmla="*/ 2147483647 h 1208"/>
                <a:gd name="T54" fmla="*/ 2147483647 w 919"/>
                <a:gd name="T55" fmla="*/ 2147483647 h 1208"/>
                <a:gd name="T56" fmla="*/ 2147483647 w 919"/>
                <a:gd name="T57" fmla="*/ 2147483647 h 1208"/>
                <a:gd name="T58" fmla="*/ 2147483647 w 919"/>
                <a:gd name="T59" fmla="*/ 2147483647 h 1208"/>
                <a:gd name="T60" fmla="*/ 2147483647 w 919"/>
                <a:gd name="T61" fmla="*/ 0 h 1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9"/>
                <a:gd name="T94" fmla="*/ 0 h 1208"/>
                <a:gd name="T95" fmla="*/ 919 w 919"/>
                <a:gd name="T96" fmla="*/ 1208 h 1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9" h="1208">
                  <a:moveTo>
                    <a:pt x="0" y="1208"/>
                  </a:moveTo>
                  <a:cubicBezTo>
                    <a:pt x="23" y="1196"/>
                    <a:pt x="47" y="1185"/>
                    <a:pt x="76" y="1168"/>
                  </a:cubicBezTo>
                  <a:cubicBezTo>
                    <a:pt x="105" y="1151"/>
                    <a:pt x="144" y="1123"/>
                    <a:pt x="176" y="1108"/>
                  </a:cubicBezTo>
                  <a:cubicBezTo>
                    <a:pt x="208" y="1093"/>
                    <a:pt x="235" y="1091"/>
                    <a:pt x="268" y="1076"/>
                  </a:cubicBezTo>
                  <a:cubicBezTo>
                    <a:pt x="301" y="1061"/>
                    <a:pt x="341" y="1038"/>
                    <a:pt x="376" y="1020"/>
                  </a:cubicBezTo>
                  <a:cubicBezTo>
                    <a:pt x="411" y="1002"/>
                    <a:pt x="455" y="986"/>
                    <a:pt x="476" y="968"/>
                  </a:cubicBezTo>
                  <a:cubicBezTo>
                    <a:pt x="497" y="950"/>
                    <a:pt x="489" y="928"/>
                    <a:pt x="504" y="912"/>
                  </a:cubicBezTo>
                  <a:cubicBezTo>
                    <a:pt x="519" y="896"/>
                    <a:pt x="543" y="891"/>
                    <a:pt x="564" y="872"/>
                  </a:cubicBezTo>
                  <a:cubicBezTo>
                    <a:pt x="585" y="853"/>
                    <a:pt x="609" y="819"/>
                    <a:pt x="632" y="800"/>
                  </a:cubicBezTo>
                  <a:cubicBezTo>
                    <a:pt x="655" y="781"/>
                    <a:pt x="677" y="767"/>
                    <a:pt x="700" y="756"/>
                  </a:cubicBezTo>
                  <a:cubicBezTo>
                    <a:pt x="723" y="745"/>
                    <a:pt x="735" y="747"/>
                    <a:pt x="768" y="736"/>
                  </a:cubicBezTo>
                  <a:cubicBezTo>
                    <a:pt x="801" y="725"/>
                    <a:pt x="881" y="700"/>
                    <a:pt x="900" y="688"/>
                  </a:cubicBezTo>
                  <a:cubicBezTo>
                    <a:pt x="919" y="676"/>
                    <a:pt x="893" y="673"/>
                    <a:pt x="880" y="664"/>
                  </a:cubicBezTo>
                  <a:cubicBezTo>
                    <a:pt x="867" y="655"/>
                    <a:pt x="839" y="648"/>
                    <a:pt x="824" y="636"/>
                  </a:cubicBezTo>
                  <a:cubicBezTo>
                    <a:pt x="809" y="624"/>
                    <a:pt x="804" y="606"/>
                    <a:pt x="792" y="592"/>
                  </a:cubicBezTo>
                  <a:cubicBezTo>
                    <a:pt x="780" y="578"/>
                    <a:pt x="763" y="563"/>
                    <a:pt x="752" y="552"/>
                  </a:cubicBezTo>
                  <a:cubicBezTo>
                    <a:pt x="741" y="541"/>
                    <a:pt x="736" y="533"/>
                    <a:pt x="728" y="524"/>
                  </a:cubicBezTo>
                  <a:cubicBezTo>
                    <a:pt x="720" y="515"/>
                    <a:pt x="711" y="507"/>
                    <a:pt x="704" y="496"/>
                  </a:cubicBezTo>
                  <a:cubicBezTo>
                    <a:pt x="697" y="485"/>
                    <a:pt x="691" y="473"/>
                    <a:pt x="684" y="456"/>
                  </a:cubicBezTo>
                  <a:cubicBezTo>
                    <a:pt x="677" y="439"/>
                    <a:pt x="673" y="410"/>
                    <a:pt x="664" y="392"/>
                  </a:cubicBezTo>
                  <a:cubicBezTo>
                    <a:pt x="655" y="374"/>
                    <a:pt x="641" y="360"/>
                    <a:pt x="628" y="348"/>
                  </a:cubicBezTo>
                  <a:cubicBezTo>
                    <a:pt x="615" y="336"/>
                    <a:pt x="601" y="329"/>
                    <a:pt x="588" y="320"/>
                  </a:cubicBezTo>
                  <a:cubicBezTo>
                    <a:pt x="575" y="311"/>
                    <a:pt x="563" y="301"/>
                    <a:pt x="548" y="292"/>
                  </a:cubicBezTo>
                  <a:cubicBezTo>
                    <a:pt x="533" y="283"/>
                    <a:pt x="513" y="277"/>
                    <a:pt x="500" y="268"/>
                  </a:cubicBezTo>
                  <a:cubicBezTo>
                    <a:pt x="487" y="259"/>
                    <a:pt x="482" y="247"/>
                    <a:pt x="472" y="236"/>
                  </a:cubicBezTo>
                  <a:cubicBezTo>
                    <a:pt x="462" y="225"/>
                    <a:pt x="449" y="219"/>
                    <a:pt x="440" y="204"/>
                  </a:cubicBezTo>
                  <a:cubicBezTo>
                    <a:pt x="431" y="189"/>
                    <a:pt x="420" y="166"/>
                    <a:pt x="416" y="148"/>
                  </a:cubicBezTo>
                  <a:cubicBezTo>
                    <a:pt x="412" y="130"/>
                    <a:pt x="412" y="108"/>
                    <a:pt x="416" y="96"/>
                  </a:cubicBezTo>
                  <a:cubicBezTo>
                    <a:pt x="420" y="84"/>
                    <a:pt x="427" y="87"/>
                    <a:pt x="440" y="76"/>
                  </a:cubicBezTo>
                  <a:cubicBezTo>
                    <a:pt x="453" y="65"/>
                    <a:pt x="481" y="45"/>
                    <a:pt x="496" y="32"/>
                  </a:cubicBezTo>
                  <a:cubicBezTo>
                    <a:pt x="511" y="19"/>
                    <a:pt x="519" y="9"/>
                    <a:pt x="528" y="0"/>
                  </a:cubicBezTo>
                </a:path>
              </a:pathLst>
            </a:cu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6">
              <a:extLst>
                <a:ext uri="{FF2B5EF4-FFF2-40B4-BE49-F238E27FC236}">
                  <a16:creationId xmlns:a16="http://schemas.microsoft.com/office/drawing/2014/main" id="{C1FE28B9-6CF3-4514-9980-421A7AF7DF48}"/>
                </a:ext>
              </a:extLst>
            </p:cNvPr>
            <p:cNvSpPr>
              <a:spLocks/>
            </p:cNvSpPr>
            <p:nvPr/>
          </p:nvSpPr>
          <p:spPr bwMode="auto">
            <a:xfrm>
              <a:off x="990600" y="4508500"/>
              <a:ext cx="752475" cy="2235200"/>
            </a:xfrm>
            <a:custGeom>
              <a:avLst/>
              <a:gdLst>
                <a:gd name="T0" fmla="*/ 0 w 474"/>
                <a:gd name="T1" fmla="*/ 2147483647 h 1408"/>
                <a:gd name="T2" fmla="*/ 2147483647 w 474"/>
                <a:gd name="T3" fmla="*/ 2147483647 h 1408"/>
                <a:gd name="T4" fmla="*/ 2147483647 w 474"/>
                <a:gd name="T5" fmla="*/ 2147483647 h 1408"/>
                <a:gd name="T6" fmla="*/ 2147483647 w 474"/>
                <a:gd name="T7" fmla="*/ 2147483647 h 1408"/>
                <a:gd name="T8" fmla="*/ 2147483647 w 474"/>
                <a:gd name="T9" fmla="*/ 2147483647 h 1408"/>
                <a:gd name="T10" fmla="*/ 2147483647 w 474"/>
                <a:gd name="T11" fmla="*/ 2147483647 h 1408"/>
                <a:gd name="T12" fmla="*/ 2147483647 w 474"/>
                <a:gd name="T13" fmla="*/ 2147483647 h 1408"/>
                <a:gd name="T14" fmla="*/ 2147483647 w 474"/>
                <a:gd name="T15" fmla="*/ 2147483647 h 1408"/>
                <a:gd name="T16" fmla="*/ 2147483647 w 474"/>
                <a:gd name="T17" fmla="*/ 2147483647 h 1408"/>
                <a:gd name="T18" fmla="*/ 2147483647 w 474"/>
                <a:gd name="T19" fmla="*/ 2147483647 h 1408"/>
                <a:gd name="T20" fmla="*/ 2147483647 w 474"/>
                <a:gd name="T21" fmla="*/ 2147483647 h 1408"/>
                <a:gd name="T22" fmla="*/ 2147483647 w 474"/>
                <a:gd name="T23" fmla="*/ 2147483647 h 1408"/>
                <a:gd name="T24" fmla="*/ 2147483647 w 474"/>
                <a:gd name="T25" fmla="*/ 2147483647 h 1408"/>
                <a:gd name="T26" fmla="*/ 2147483647 w 474"/>
                <a:gd name="T27" fmla="*/ 2147483647 h 1408"/>
                <a:gd name="T28" fmla="*/ 2147483647 w 474"/>
                <a:gd name="T29" fmla="*/ 2147483647 h 1408"/>
                <a:gd name="T30" fmla="*/ 2147483647 w 474"/>
                <a:gd name="T31" fmla="*/ 2147483647 h 1408"/>
                <a:gd name="T32" fmla="*/ 2147483647 w 474"/>
                <a:gd name="T33" fmla="*/ 2147483647 h 1408"/>
                <a:gd name="T34" fmla="*/ 2147483647 w 474"/>
                <a:gd name="T35" fmla="*/ 2147483647 h 1408"/>
                <a:gd name="T36" fmla="*/ 2147483647 w 474"/>
                <a:gd name="T37" fmla="*/ 2147483647 h 1408"/>
                <a:gd name="T38" fmla="*/ 2147483647 w 474"/>
                <a:gd name="T39" fmla="*/ 2147483647 h 1408"/>
                <a:gd name="T40" fmla="*/ 2147483647 w 474"/>
                <a:gd name="T41" fmla="*/ 2147483647 h 1408"/>
                <a:gd name="T42" fmla="*/ 2147483647 w 474"/>
                <a:gd name="T43" fmla="*/ 2147483647 h 1408"/>
                <a:gd name="T44" fmla="*/ 2147483647 w 474"/>
                <a:gd name="T45" fmla="*/ 2147483647 h 1408"/>
                <a:gd name="T46" fmla="*/ 2147483647 w 474"/>
                <a:gd name="T47" fmla="*/ 2147483647 h 1408"/>
                <a:gd name="T48" fmla="*/ 2147483647 w 474"/>
                <a:gd name="T49" fmla="*/ 2147483647 h 1408"/>
                <a:gd name="T50" fmla="*/ 2147483647 w 474"/>
                <a:gd name="T51" fmla="*/ 2147483647 h 1408"/>
                <a:gd name="T52" fmla="*/ 2147483647 w 474"/>
                <a:gd name="T53" fmla="*/ 2147483647 h 1408"/>
                <a:gd name="T54" fmla="*/ 2147483647 w 474"/>
                <a:gd name="T55" fmla="*/ 2147483647 h 1408"/>
                <a:gd name="T56" fmla="*/ 2147483647 w 474"/>
                <a:gd name="T57" fmla="*/ 2147483647 h 1408"/>
                <a:gd name="T58" fmla="*/ 2147483647 w 474"/>
                <a:gd name="T59" fmla="*/ 2147483647 h 1408"/>
                <a:gd name="T60" fmla="*/ 2147483647 w 474"/>
                <a:gd name="T61" fmla="*/ 0 h 14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4"/>
                <a:gd name="T94" fmla="*/ 0 h 1408"/>
                <a:gd name="T95" fmla="*/ 474 w 474"/>
                <a:gd name="T96" fmla="*/ 1408 h 14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4" h="1408">
                  <a:moveTo>
                    <a:pt x="0" y="1408"/>
                  </a:moveTo>
                  <a:cubicBezTo>
                    <a:pt x="22" y="1398"/>
                    <a:pt x="45" y="1389"/>
                    <a:pt x="64" y="1376"/>
                  </a:cubicBezTo>
                  <a:cubicBezTo>
                    <a:pt x="83" y="1363"/>
                    <a:pt x="99" y="1347"/>
                    <a:pt x="116" y="1332"/>
                  </a:cubicBezTo>
                  <a:cubicBezTo>
                    <a:pt x="133" y="1317"/>
                    <a:pt x="153" y="1302"/>
                    <a:pt x="168" y="1284"/>
                  </a:cubicBezTo>
                  <a:cubicBezTo>
                    <a:pt x="183" y="1266"/>
                    <a:pt x="202" y="1242"/>
                    <a:pt x="208" y="1224"/>
                  </a:cubicBezTo>
                  <a:cubicBezTo>
                    <a:pt x="214" y="1206"/>
                    <a:pt x="202" y="1188"/>
                    <a:pt x="204" y="1176"/>
                  </a:cubicBezTo>
                  <a:cubicBezTo>
                    <a:pt x="206" y="1164"/>
                    <a:pt x="212" y="1161"/>
                    <a:pt x="220" y="1152"/>
                  </a:cubicBezTo>
                  <a:cubicBezTo>
                    <a:pt x="228" y="1143"/>
                    <a:pt x="239" y="1135"/>
                    <a:pt x="252" y="1124"/>
                  </a:cubicBezTo>
                  <a:cubicBezTo>
                    <a:pt x="265" y="1113"/>
                    <a:pt x="287" y="1100"/>
                    <a:pt x="296" y="1088"/>
                  </a:cubicBezTo>
                  <a:cubicBezTo>
                    <a:pt x="305" y="1076"/>
                    <a:pt x="299" y="1065"/>
                    <a:pt x="308" y="1052"/>
                  </a:cubicBezTo>
                  <a:cubicBezTo>
                    <a:pt x="317" y="1039"/>
                    <a:pt x="337" y="1023"/>
                    <a:pt x="352" y="1008"/>
                  </a:cubicBezTo>
                  <a:cubicBezTo>
                    <a:pt x="367" y="993"/>
                    <a:pt x="382" y="974"/>
                    <a:pt x="396" y="964"/>
                  </a:cubicBezTo>
                  <a:cubicBezTo>
                    <a:pt x="410" y="954"/>
                    <a:pt x="425" y="958"/>
                    <a:pt x="436" y="948"/>
                  </a:cubicBezTo>
                  <a:cubicBezTo>
                    <a:pt x="447" y="938"/>
                    <a:pt x="458" y="920"/>
                    <a:pt x="464" y="904"/>
                  </a:cubicBezTo>
                  <a:cubicBezTo>
                    <a:pt x="470" y="888"/>
                    <a:pt x="474" y="867"/>
                    <a:pt x="472" y="852"/>
                  </a:cubicBezTo>
                  <a:cubicBezTo>
                    <a:pt x="470" y="837"/>
                    <a:pt x="461" y="831"/>
                    <a:pt x="452" y="816"/>
                  </a:cubicBezTo>
                  <a:cubicBezTo>
                    <a:pt x="443" y="801"/>
                    <a:pt x="431" y="776"/>
                    <a:pt x="420" y="764"/>
                  </a:cubicBezTo>
                  <a:cubicBezTo>
                    <a:pt x="409" y="752"/>
                    <a:pt x="399" y="755"/>
                    <a:pt x="384" y="744"/>
                  </a:cubicBezTo>
                  <a:cubicBezTo>
                    <a:pt x="369" y="733"/>
                    <a:pt x="344" y="715"/>
                    <a:pt x="328" y="700"/>
                  </a:cubicBezTo>
                  <a:cubicBezTo>
                    <a:pt x="312" y="685"/>
                    <a:pt x="301" y="671"/>
                    <a:pt x="288" y="652"/>
                  </a:cubicBezTo>
                  <a:cubicBezTo>
                    <a:pt x="275" y="633"/>
                    <a:pt x="258" y="607"/>
                    <a:pt x="248" y="584"/>
                  </a:cubicBezTo>
                  <a:cubicBezTo>
                    <a:pt x="238" y="561"/>
                    <a:pt x="231" y="539"/>
                    <a:pt x="228" y="516"/>
                  </a:cubicBezTo>
                  <a:cubicBezTo>
                    <a:pt x="225" y="493"/>
                    <a:pt x="223" y="468"/>
                    <a:pt x="232" y="448"/>
                  </a:cubicBezTo>
                  <a:cubicBezTo>
                    <a:pt x="241" y="428"/>
                    <a:pt x="269" y="414"/>
                    <a:pt x="280" y="396"/>
                  </a:cubicBezTo>
                  <a:cubicBezTo>
                    <a:pt x="291" y="378"/>
                    <a:pt x="290" y="360"/>
                    <a:pt x="296" y="340"/>
                  </a:cubicBezTo>
                  <a:cubicBezTo>
                    <a:pt x="302" y="320"/>
                    <a:pt x="315" y="298"/>
                    <a:pt x="316" y="276"/>
                  </a:cubicBezTo>
                  <a:cubicBezTo>
                    <a:pt x="317" y="254"/>
                    <a:pt x="311" y="231"/>
                    <a:pt x="304" y="208"/>
                  </a:cubicBezTo>
                  <a:cubicBezTo>
                    <a:pt x="297" y="185"/>
                    <a:pt x="284" y="156"/>
                    <a:pt x="272" y="136"/>
                  </a:cubicBezTo>
                  <a:cubicBezTo>
                    <a:pt x="260" y="116"/>
                    <a:pt x="245" y="103"/>
                    <a:pt x="232" y="88"/>
                  </a:cubicBezTo>
                  <a:cubicBezTo>
                    <a:pt x="219" y="73"/>
                    <a:pt x="204" y="63"/>
                    <a:pt x="192" y="48"/>
                  </a:cubicBezTo>
                  <a:cubicBezTo>
                    <a:pt x="180" y="33"/>
                    <a:pt x="170" y="16"/>
                    <a:pt x="160"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7">
              <a:extLst>
                <a:ext uri="{FF2B5EF4-FFF2-40B4-BE49-F238E27FC236}">
                  <a16:creationId xmlns:a16="http://schemas.microsoft.com/office/drawing/2014/main" id="{AB9FAE53-81AF-4E57-97D7-CE58CC2E0211}"/>
                </a:ext>
              </a:extLst>
            </p:cNvPr>
            <p:cNvSpPr>
              <a:spLocks/>
            </p:cNvSpPr>
            <p:nvPr/>
          </p:nvSpPr>
          <p:spPr bwMode="auto">
            <a:xfrm>
              <a:off x="5022850" y="3600450"/>
              <a:ext cx="2705100" cy="1873250"/>
            </a:xfrm>
            <a:custGeom>
              <a:avLst/>
              <a:gdLst>
                <a:gd name="T0" fmla="*/ 0 w 1704"/>
                <a:gd name="T1" fmla="*/ 2147483647 h 1180"/>
                <a:gd name="T2" fmla="*/ 2147483647 w 1704"/>
                <a:gd name="T3" fmla="*/ 2147483647 h 1180"/>
                <a:gd name="T4" fmla="*/ 2147483647 w 1704"/>
                <a:gd name="T5" fmla="*/ 2147483647 h 1180"/>
                <a:gd name="T6" fmla="*/ 2147483647 w 1704"/>
                <a:gd name="T7" fmla="*/ 2147483647 h 1180"/>
                <a:gd name="T8" fmla="*/ 2147483647 w 1704"/>
                <a:gd name="T9" fmla="*/ 2147483647 h 1180"/>
                <a:gd name="T10" fmla="*/ 2147483647 w 1704"/>
                <a:gd name="T11" fmla="*/ 2147483647 h 1180"/>
                <a:gd name="T12" fmla="*/ 2147483647 w 1704"/>
                <a:gd name="T13" fmla="*/ 2147483647 h 1180"/>
                <a:gd name="T14" fmla="*/ 2147483647 w 1704"/>
                <a:gd name="T15" fmla="*/ 2147483647 h 1180"/>
                <a:gd name="T16" fmla="*/ 2147483647 w 1704"/>
                <a:gd name="T17" fmla="*/ 2147483647 h 1180"/>
                <a:gd name="T18" fmla="*/ 2147483647 w 1704"/>
                <a:gd name="T19" fmla="*/ 2147483647 h 1180"/>
                <a:gd name="T20" fmla="*/ 2147483647 w 1704"/>
                <a:gd name="T21" fmla="*/ 2147483647 h 1180"/>
                <a:gd name="T22" fmla="*/ 2147483647 w 1704"/>
                <a:gd name="T23" fmla="*/ 2147483647 h 1180"/>
                <a:gd name="T24" fmla="*/ 2147483647 w 1704"/>
                <a:gd name="T25" fmla="*/ 2147483647 h 1180"/>
                <a:gd name="T26" fmla="*/ 2147483647 w 1704"/>
                <a:gd name="T27" fmla="*/ 2147483647 h 1180"/>
                <a:gd name="T28" fmla="*/ 2147483647 w 1704"/>
                <a:gd name="T29" fmla="*/ 2147483647 h 1180"/>
                <a:gd name="T30" fmla="*/ 2147483647 w 1704"/>
                <a:gd name="T31" fmla="*/ 2147483647 h 1180"/>
                <a:gd name="T32" fmla="*/ 2147483647 w 1704"/>
                <a:gd name="T33" fmla="*/ 2147483647 h 1180"/>
                <a:gd name="T34" fmla="*/ 2147483647 w 1704"/>
                <a:gd name="T35" fmla="*/ 2147483647 h 1180"/>
                <a:gd name="T36" fmla="*/ 2147483647 w 1704"/>
                <a:gd name="T37" fmla="*/ 2147483647 h 1180"/>
                <a:gd name="T38" fmla="*/ 2147483647 w 1704"/>
                <a:gd name="T39" fmla="*/ 2147483647 h 1180"/>
                <a:gd name="T40" fmla="*/ 2147483647 w 1704"/>
                <a:gd name="T41" fmla="*/ 0 h 1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04"/>
                <a:gd name="T64" fmla="*/ 0 h 1180"/>
                <a:gd name="T65" fmla="*/ 1704 w 1704"/>
                <a:gd name="T66" fmla="*/ 1180 h 1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04" h="1180">
                  <a:moveTo>
                    <a:pt x="0" y="1180"/>
                  </a:moveTo>
                  <a:cubicBezTo>
                    <a:pt x="22" y="1162"/>
                    <a:pt x="45" y="1145"/>
                    <a:pt x="68" y="1128"/>
                  </a:cubicBezTo>
                  <a:cubicBezTo>
                    <a:pt x="91" y="1111"/>
                    <a:pt x="113" y="1092"/>
                    <a:pt x="136" y="1076"/>
                  </a:cubicBezTo>
                  <a:cubicBezTo>
                    <a:pt x="159" y="1060"/>
                    <a:pt x="183" y="1050"/>
                    <a:pt x="208" y="1032"/>
                  </a:cubicBezTo>
                  <a:cubicBezTo>
                    <a:pt x="233" y="1014"/>
                    <a:pt x="267" y="989"/>
                    <a:pt x="288" y="968"/>
                  </a:cubicBezTo>
                  <a:cubicBezTo>
                    <a:pt x="309" y="947"/>
                    <a:pt x="321" y="918"/>
                    <a:pt x="336" y="904"/>
                  </a:cubicBezTo>
                  <a:cubicBezTo>
                    <a:pt x="351" y="890"/>
                    <a:pt x="360" y="895"/>
                    <a:pt x="376" y="884"/>
                  </a:cubicBezTo>
                  <a:cubicBezTo>
                    <a:pt x="392" y="873"/>
                    <a:pt x="411" y="852"/>
                    <a:pt x="432" y="836"/>
                  </a:cubicBezTo>
                  <a:cubicBezTo>
                    <a:pt x="453" y="820"/>
                    <a:pt x="478" y="802"/>
                    <a:pt x="504" y="788"/>
                  </a:cubicBezTo>
                  <a:cubicBezTo>
                    <a:pt x="530" y="774"/>
                    <a:pt x="555" y="769"/>
                    <a:pt x="588" y="752"/>
                  </a:cubicBezTo>
                  <a:cubicBezTo>
                    <a:pt x="621" y="735"/>
                    <a:pt x="671" y="707"/>
                    <a:pt x="704" y="684"/>
                  </a:cubicBezTo>
                  <a:cubicBezTo>
                    <a:pt x="737" y="661"/>
                    <a:pt x="744" y="645"/>
                    <a:pt x="784" y="612"/>
                  </a:cubicBezTo>
                  <a:cubicBezTo>
                    <a:pt x="824" y="579"/>
                    <a:pt x="893" y="526"/>
                    <a:pt x="944" y="488"/>
                  </a:cubicBezTo>
                  <a:cubicBezTo>
                    <a:pt x="995" y="450"/>
                    <a:pt x="1049" y="414"/>
                    <a:pt x="1092" y="384"/>
                  </a:cubicBezTo>
                  <a:cubicBezTo>
                    <a:pt x="1135" y="354"/>
                    <a:pt x="1170" y="332"/>
                    <a:pt x="1204" y="308"/>
                  </a:cubicBezTo>
                  <a:cubicBezTo>
                    <a:pt x="1238" y="284"/>
                    <a:pt x="1265" y="256"/>
                    <a:pt x="1296" y="240"/>
                  </a:cubicBezTo>
                  <a:cubicBezTo>
                    <a:pt x="1327" y="224"/>
                    <a:pt x="1363" y="224"/>
                    <a:pt x="1388" y="212"/>
                  </a:cubicBezTo>
                  <a:cubicBezTo>
                    <a:pt x="1413" y="200"/>
                    <a:pt x="1421" y="185"/>
                    <a:pt x="1448" y="168"/>
                  </a:cubicBezTo>
                  <a:cubicBezTo>
                    <a:pt x="1475" y="151"/>
                    <a:pt x="1519" y="127"/>
                    <a:pt x="1548" y="108"/>
                  </a:cubicBezTo>
                  <a:cubicBezTo>
                    <a:pt x="1577" y="89"/>
                    <a:pt x="1598" y="70"/>
                    <a:pt x="1624" y="52"/>
                  </a:cubicBezTo>
                  <a:cubicBezTo>
                    <a:pt x="1650" y="34"/>
                    <a:pt x="1677" y="17"/>
                    <a:pt x="1704"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8">
              <a:extLst>
                <a:ext uri="{FF2B5EF4-FFF2-40B4-BE49-F238E27FC236}">
                  <a16:creationId xmlns:a16="http://schemas.microsoft.com/office/drawing/2014/main" id="{42411624-09CA-4E16-B57B-ACB6AF73EAE8}"/>
                </a:ext>
              </a:extLst>
            </p:cNvPr>
            <p:cNvSpPr>
              <a:spLocks/>
            </p:cNvSpPr>
            <p:nvPr/>
          </p:nvSpPr>
          <p:spPr bwMode="auto">
            <a:xfrm>
              <a:off x="5384800" y="3848100"/>
              <a:ext cx="2425700" cy="2057400"/>
            </a:xfrm>
            <a:custGeom>
              <a:avLst/>
              <a:gdLst>
                <a:gd name="T0" fmla="*/ 0 w 1528"/>
                <a:gd name="T1" fmla="*/ 2147483647 h 1296"/>
                <a:gd name="T2" fmla="*/ 2147483647 w 1528"/>
                <a:gd name="T3" fmla="*/ 2147483647 h 1296"/>
                <a:gd name="T4" fmla="*/ 2147483647 w 1528"/>
                <a:gd name="T5" fmla="*/ 2147483647 h 1296"/>
                <a:gd name="T6" fmla="*/ 2147483647 w 1528"/>
                <a:gd name="T7" fmla="*/ 2147483647 h 1296"/>
                <a:gd name="T8" fmla="*/ 2147483647 w 1528"/>
                <a:gd name="T9" fmla="*/ 2147483647 h 1296"/>
                <a:gd name="T10" fmla="*/ 2147483647 w 1528"/>
                <a:gd name="T11" fmla="*/ 2147483647 h 1296"/>
                <a:gd name="T12" fmla="*/ 2147483647 w 1528"/>
                <a:gd name="T13" fmla="*/ 2147483647 h 1296"/>
                <a:gd name="T14" fmla="*/ 2147483647 w 1528"/>
                <a:gd name="T15" fmla="*/ 2147483647 h 1296"/>
                <a:gd name="T16" fmla="*/ 2147483647 w 1528"/>
                <a:gd name="T17" fmla="*/ 2147483647 h 1296"/>
                <a:gd name="T18" fmla="*/ 2147483647 w 1528"/>
                <a:gd name="T19" fmla="*/ 2147483647 h 1296"/>
                <a:gd name="T20" fmla="*/ 2147483647 w 1528"/>
                <a:gd name="T21" fmla="*/ 2147483647 h 1296"/>
                <a:gd name="T22" fmla="*/ 2147483647 w 1528"/>
                <a:gd name="T23" fmla="*/ 2147483647 h 1296"/>
                <a:gd name="T24" fmla="*/ 2147483647 w 1528"/>
                <a:gd name="T25" fmla="*/ 2147483647 h 1296"/>
                <a:gd name="T26" fmla="*/ 2147483647 w 1528"/>
                <a:gd name="T27" fmla="*/ 2147483647 h 1296"/>
                <a:gd name="T28" fmla="*/ 2147483647 w 1528"/>
                <a:gd name="T29" fmla="*/ 2147483647 h 1296"/>
                <a:gd name="T30" fmla="*/ 2147483647 w 1528"/>
                <a:gd name="T31" fmla="*/ 2147483647 h 1296"/>
                <a:gd name="T32" fmla="*/ 2147483647 w 1528"/>
                <a:gd name="T33" fmla="*/ 2147483647 h 1296"/>
                <a:gd name="T34" fmla="*/ 2147483647 w 1528"/>
                <a:gd name="T35" fmla="*/ 2147483647 h 1296"/>
                <a:gd name="T36" fmla="*/ 2147483647 w 1528"/>
                <a:gd name="T37" fmla="*/ 2147483647 h 1296"/>
                <a:gd name="T38" fmla="*/ 2147483647 w 1528"/>
                <a:gd name="T39" fmla="*/ 2147483647 h 1296"/>
                <a:gd name="T40" fmla="*/ 2147483647 w 1528"/>
                <a:gd name="T41" fmla="*/ 2147483647 h 1296"/>
                <a:gd name="T42" fmla="*/ 2147483647 w 1528"/>
                <a:gd name="T43" fmla="*/ 2147483647 h 1296"/>
                <a:gd name="T44" fmla="*/ 2147483647 w 1528"/>
                <a:gd name="T45" fmla="*/ 2147483647 h 1296"/>
                <a:gd name="T46" fmla="*/ 2147483647 w 1528"/>
                <a:gd name="T47" fmla="*/ 2147483647 h 1296"/>
                <a:gd name="T48" fmla="*/ 2147483647 w 1528"/>
                <a:gd name="T49" fmla="*/ 2147483647 h 1296"/>
                <a:gd name="T50" fmla="*/ 2147483647 w 1528"/>
                <a:gd name="T51" fmla="*/ 2147483647 h 1296"/>
                <a:gd name="T52" fmla="*/ 2147483647 w 1528"/>
                <a:gd name="T53" fmla="*/ 2147483647 h 1296"/>
                <a:gd name="T54" fmla="*/ 2147483647 w 1528"/>
                <a:gd name="T55" fmla="*/ 2147483647 h 1296"/>
                <a:gd name="T56" fmla="*/ 2147483647 w 1528"/>
                <a:gd name="T57" fmla="*/ 2147483647 h 1296"/>
                <a:gd name="T58" fmla="*/ 2147483647 w 1528"/>
                <a:gd name="T59" fmla="*/ 2147483647 h 1296"/>
                <a:gd name="T60" fmla="*/ 2147483647 w 1528"/>
                <a:gd name="T61" fmla="*/ 2147483647 h 1296"/>
                <a:gd name="T62" fmla="*/ 2147483647 w 1528"/>
                <a:gd name="T63" fmla="*/ 2147483647 h 1296"/>
                <a:gd name="T64" fmla="*/ 2147483647 w 1528"/>
                <a:gd name="T65" fmla="*/ 2147483647 h 1296"/>
                <a:gd name="T66" fmla="*/ 2147483647 w 1528"/>
                <a:gd name="T67" fmla="*/ 2147483647 h 1296"/>
                <a:gd name="T68" fmla="*/ 2147483647 w 1528"/>
                <a:gd name="T69" fmla="*/ 2147483647 h 1296"/>
                <a:gd name="T70" fmla="*/ 2147483647 w 1528"/>
                <a:gd name="T71" fmla="*/ 2147483647 h 1296"/>
                <a:gd name="T72" fmla="*/ 2147483647 w 1528"/>
                <a:gd name="T73" fmla="*/ 0 h 1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8"/>
                <a:gd name="T112" fmla="*/ 0 h 1296"/>
                <a:gd name="T113" fmla="*/ 1528 w 1528"/>
                <a:gd name="T114" fmla="*/ 1296 h 12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8" h="1296">
                  <a:moveTo>
                    <a:pt x="0" y="1296"/>
                  </a:moveTo>
                  <a:cubicBezTo>
                    <a:pt x="25" y="1284"/>
                    <a:pt x="51" y="1273"/>
                    <a:pt x="76" y="1260"/>
                  </a:cubicBezTo>
                  <a:cubicBezTo>
                    <a:pt x="101" y="1247"/>
                    <a:pt x="125" y="1237"/>
                    <a:pt x="152" y="1216"/>
                  </a:cubicBezTo>
                  <a:cubicBezTo>
                    <a:pt x="179" y="1195"/>
                    <a:pt x="211" y="1163"/>
                    <a:pt x="240" y="1136"/>
                  </a:cubicBezTo>
                  <a:cubicBezTo>
                    <a:pt x="269" y="1109"/>
                    <a:pt x="303" y="1076"/>
                    <a:pt x="328" y="1052"/>
                  </a:cubicBezTo>
                  <a:cubicBezTo>
                    <a:pt x="353" y="1028"/>
                    <a:pt x="371" y="1011"/>
                    <a:pt x="392" y="992"/>
                  </a:cubicBezTo>
                  <a:cubicBezTo>
                    <a:pt x="413" y="973"/>
                    <a:pt x="433" y="955"/>
                    <a:pt x="452" y="940"/>
                  </a:cubicBezTo>
                  <a:cubicBezTo>
                    <a:pt x="471" y="925"/>
                    <a:pt x="486" y="919"/>
                    <a:pt x="504" y="904"/>
                  </a:cubicBezTo>
                  <a:cubicBezTo>
                    <a:pt x="522" y="889"/>
                    <a:pt x="543" y="865"/>
                    <a:pt x="560" y="852"/>
                  </a:cubicBezTo>
                  <a:cubicBezTo>
                    <a:pt x="577" y="839"/>
                    <a:pt x="591" y="839"/>
                    <a:pt x="608" y="828"/>
                  </a:cubicBezTo>
                  <a:cubicBezTo>
                    <a:pt x="625" y="817"/>
                    <a:pt x="645" y="797"/>
                    <a:pt x="660" y="784"/>
                  </a:cubicBezTo>
                  <a:cubicBezTo>
                    <a:pt x="675" y="771"/>
                    <a:pt x="682" y="759"/>
                    <a:pt x="700" y="752"/>
                  </a:cubicBezTo>
                  <a:cubicBezTo>
                    <a:pt x="718" y="745"/>
                    <a:pt x="753" y="745"/>
                    <a:pt x="768" y="740"/>
                  </a:cubicBezTo>
                  <a:cubicBezTo>
                    <a:pt x="783" y="735"/>
                    <a:pt x="783" y="726"/>
                    <a:pt x="792" y="720"/>
                  </a:cubicBezTo>
                  <a:cubicBezTo>
                    <a:pt x="801" y="714"/>
                    <a:pt x="806" y="711"/>
                    <a:pt x="820" y="704"/>
                  </a:cubicBezTo>
                  <a:cubicBezTo>
                    <a:pt x="834" y="697"/>
                    <a:pt x="858" y="687"/>
                    <a:pt x="876" y="680"/>
                  </a:cubicBezTo>
                  <a:cubicBezTo>
                    <a:pt x="894" y="673"/>
                    <a:pt x="907" y="669"/>
                    <a:pt x="932" y="664"/>
                  </a:cubicBezTo>
                  <a:cubicBezTo>
                    <a:pt x="957" y="659"/>
                    <a:pt x="991" y="659"/>
                    <a:pt x="1024" y="652"/>
                  </a:cubicBezTo>
                  <a:cubicBezTo>
                    <a:pt x="1057" y="645"/>
                    <a:pt x="1095" y="634"/>
                    <a:pt x="1132" y="624"/>
                  </a:cubicBezTo>
                  <a:cubicBezTo>
                    <a:pt x="1169" y="614"/>
                    <a:pt x="1218" y="599"/>
                    <a:pt x="1248" y="592"/>
                  </a:cubicBezTo>
                  <a:cubicBezTo>
                    <a:pt x="1278" y="585"/>
                    <a:pt x="1294" y="587"/>
                    <a:pt x="1312" y="580"/>
                  </a:cubicBezTo>
                  <a:cubicBezTo>
                    <a:pt x="1330" y="573"/>
                    <a:pt x="1351" y="568"/>
                    <a:pt x="1360" y="552"/>
                  </a:cubicBezTo>
                  <a:cubicBezTo>
                    <a:pt x="1369" y="536"/>
                    <a:pt x="1363" y="503"/>
                    <a:pt x="1364" y="484"/>
                  </a:cubicBezTo>
                  <a:cubicBezTo>
                    <a:pt x="1365" y="465"/>
                    <a:pt x="1363" y="447"/>
                    <a:pt x="1368" y="436"/>
                  </a:cubicBezTo>
                  <a:cubicBezTo>
                    <a:pt x="1373" y="425"/>
                    <a:pt x="1384" y="427"/>
                    <a:pt x="1396" y="416"/>
                  </a:cubicBezTo>
                  <a:cubicBezTo>
                    <a:pt x="1408" y="405"/>
                    <a:pt x="1432" y="382"/>
                    <a:pt x="1440" y="368"/>
                  </a:cubicBezTo>
                  <a:cubicBezTo>
                    <a:pt x="1448" y="354"/>
                    <a:pt x="1438" y="342"/>
                    <a:pt x="1444" y="332"/>
                  </a:cubicBezTo>
                  <a:cubicBezTo>
                    <a:pt x="1450" y="322"/>
                    <a:pt x="1465" y="316"/>
                    <a:pt x="1476" y="308"/>
                  </a:cubicBezTo>
                  <a:cubicBezTo>
                    <a:pt x="1487" y="300"/>
                    <a:pt x="1503" y="296"/>
                    <a:pt x="1512" y="284"/>
                  </a:cubicBezTo>
                  <a:cubicBezTo>
                    <a:pt x="1521" y="272"/>
                    <a:pt x="1528" y="251"/>
                    <a:pt x="1528" y="236"/>
                  </a:cubicBezTo>
                  <a:cubicBezTo>
                    <a:pt x="1528" y="221"/>
                    <a:pt x="1521" y="207"/>
                    <a:pt x="1512" y="192"/>
                  </a:cubicBezTo>
                  <a:cubicBezTo>
                    <a:pt x="1503" y="177"/>
                    <a:pt x="1484" y="161"/>
                    <a:pt x="1472" y="148"/>
                  </a:cubicBezTo>
                  <a:cubicBezTo>
                    <a:pt x="1460" y="135"/>
                    <a:pt x="1449" y="127"/>
                    <a:pt x="1440" y="116"/>
                  </a:cubicBezTo>
                  <a:cubicBezTo>
                    <a:pt x="1431" y="105"/>
                    <a:pt x="1420" y="94"/>
                    <a:pt x="1416" y="84"/>
                  </a:cubicBezTo>
                  <a:cubicBezTo>
                    <a:pt x="1412" y="74"/>
                    <a:pt x="1415" y="66"/>
                    <a:pt x="1416" y="56"/>
                  </a:cubicBezTo>
                  <a:cubicBezTo>
                    <a:pt x="1417" y="46"/>
                    <a:pt x="1414" y="33"/>
                    <a:pt x="1420" y="24"/>
                  </a:cubicBezTo>
                  <a:cubicBezTo>
                    <a:pt x="1426" y="15"/>
                    <a:pt x="1445" y="5"/>
                    <a:pt x="1452" y="0"/>
                  </a:cubicBezTo>
                </a:path>
              </a:pathLst>
            </a:custGeom>
            <a:noFill/>
            <a:ln w="349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9">
              <a:extLst>
                <a:ext uri="{FF2B5EF4-FFF2-40B4-BE49-F238E27FC236}">
                  <a16:creationId xmlns:a16="http://schemas.microsoft.com/office/drawing/2014/main" id="{D1EFC5ED-EA3E-43FC-92E8-BABA1BE0179E}"/>
                </a:ext>
              </a:extLst>
            </p:cNvPr>
            <p:cNvSpPr>
              <a:spLocks/>
            </p:cNvSpPr>
            <p:nvPr/>
          </p:nvSpPr>
          <p:spPr bwMode="auto">
            <a:xfrm>
              <a:off x="2292350" y="3403600"/>
              <a:ext cx="471488" cy="996950"/>
            </a:xfrm>
            <a:custGeom>
              <a:avLst/>
              <a:gdLst>
                <a:gd name="T0" fmla="*/ 0 w 297"/>
                <a:gd name="T1" fmla="*/ 2147483647 h 628"/>
                <a:gd name="T2" fmla="*/ 2147483647 w 297"/>
                <a:gd name="T3" fmla="*/ 2147483647 h 628"/>
                <a:gd name="T4" fmla="*/ 2147483647 w 297"/>
                <a:gd name="T5" fmla="*/ 2147483647 h 628"/>
                <a:gd name="T6" fmla="*/ 2147483647 w 297"/>
                <a:gd name="T7" fmla="*/ 2147483647 h 628"/>
                <a:gd name="T8" fmla="*/ 2147483647 w 297"/>
                <a:gd name="T9" fmla="*/ 2147483647 h 628"/>
                <a:gd name="T10" fmla="*/ 2147483647 w 297"/>
                <a:gd name="T11" fmla="*/ 2147483647 h 628"/>
                <a:gd name="T12" fmla="*/ 2147483647 w 297"/>
                <a:gd name="T13" fmla="*/ 2147483647 h 628"/>
                <a:gd name="T14" fmla="*/ 2147483647 w 297"/>
                <a:gd name="T15" fmla="*/ 2147483647 h 628"/>
                <a:gd name="T16" fmla="*/ 2147483647 w 297"/>
                <a:gd name="T17" fmla="*/ 2147483647 h 628"/>
                <a:gd name="T18" fmla="*/ 2147483647 w 297"/>
                <a:gd name="T19" fmla="*/ 2147483647 h 628"/>
                <a:gd name="T20" fmla="*/ 2147483647 w 297"/>
                <a:gd name="T21" fmla="*/ 2147483647 h 628"/>
                <a:gd name="T22" fmla="*/ 2147483647 w 297"/>
                <a:gd name="T23" fmla="*/ 2147483647 h 628"/>
                <a:gd name="T24" fmla="*/ 2147483647 w 297"/>
                <a:gd name="T25" fmla="*/ 2147483647 h 628"/>
                <a:gd name="T26" fmla="*/ 2147483647 w 297"/>
                <a:gd name="T27" fmla="*/ 2147483647 h 628"/>
                <a:gd name="T28" fmla="*/ 2147483647 w 297"/>
                <a:gd name="T29" fmla="*/ 2147483647 h 628"/>
                <a:gd name="T30" fmla="*/ 2147483647 w 297"/>
                <a:gd name="T31" fmla="*/ 2147483647 h 628"/>
                <a:gd name="T32" fmla="*/ 2147483647 w 297"/>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628"/>
                <a:gd name="T53" fmla="*/ 297 w 297"/>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628">
                  <a:moveTo>
                    <a:pt x="0" y="628"/>
                  </a:moveTo>
                  <a:cubicBezTo>
                    <a:pt x="25" y="618"/>
                    <a:pt x="51" y="609"/>
                    <a:pt x="64" y="600"/>
                  </a:cubicBezTo>
                  <a:cubicBezTo>
                    <a:pt x="77" y="591"/>
                    <a:pt x="73" y="587"/>
                    <a:pt x="80" y="576"/>
                  </a:cubicBezTo>
                  <a:cubicBezTo>
                    <a:pt x="87" y="565"/>
                    <a:pt x="92" y="543"/>
                    <a:pt x="104" y="532"/>
                  </a:cubicBezTo>
                  <a:cubicBezTo>
                    <a:pt x="116" y="521"/>
                    <a:pt x="135" y="525"/>
                    <a:pt x="152" y="512"/>
                  </a:cubicBezTo>
                  <a:cubicBezTo>
                    <a:pt x="169" y="499"/>
                    <a:pt x="187" y="471"/>
                    <a:pt x="204" y="456"/>
                  </a:cubicBezTo>
                  <a:cubicBezTo>
                    <a:pt x="221" y="441"/>
                    <a:pt x="237" y="431"/>
                    <a:pt x="252" y="420"/>
                  </a:cubicBezTo>
                  <a:cubicBezTo>
                    <a:pt x="267" y="409"/>
                    <a:pt x="287" y="404"/>
                    <a:pt x="292" y="392"/>
                  </a:cubicBezTo>
                  <a:cubicBezTo>
                    <a:pt x="297" y="380"/>
                    <a:pt x="291" y="362"/>
                    <a:pt x="284" y="348"/>
                  </a:cubicBezTo>
                  <a:cubicBezTo>
                    <a:pt x="277" y="334"/>
                    <a:pt x="258" y="325"/>
                    <a:pt x="248" y="308"/>
                  </a:cubicBezTo>
                  <a:cubicBezTo>
                    <a:pt x="238" y="291"/>
                    <a:pt x="228" y="262"/>
                    <a:pt x="224" y="244"/>
                  </a:cubicBezTo>
                  <a:cubicBezTo>
                    <a:pt x="220" y="226"/>
                    <a:pt x="220" y="213"/>
                    <a:pt x="224" y="200"/>
                  </a:cubicBezTo>
                  <a:cubicBezTo>
                    <a:pt x="228" y="187"/>
                    <a:pt x="242" y="181"/>
                    <a:pt x="248" y="168"/>
                  </a:cubicBezTo>
                  <a:cubicBezTo>
                    <a:pt x="254" y="155"/>
                    <a:pt x="255" y="136"/>
                    <a:pt x="260" y="120"/>
                  </a:cubicBezTo>
                  <a:cubicBezTo>
                    <a:pt x="265" y="104"/>
                    <a:pt x="277" y="87"/>
                    <a:pt x="280" y="72"/>
                  </a:cubicBezTo>
                  <a:cubicBezTo>
                    <a:pt x="283" y="57"/>
                    <a:pt x="280" y="44"/>
                    <a:pt x="280" y="32"/>
                  </a:cubicBezTo>
                  <a:cubicBezTo>
                    <a:pt x="280" y="20"/>
                    <a:pt x="280" y="10"/>
                    <a:pt x="28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0">
              <a:extLst>
                <a:ext uri="{FF2B5EF4-FFF2-40B4-BE49-F238E27FC236}">
                  <a16:creationId xmlns:a16="http://schemas.microsoft.com/office/drawing/2014/main" id="{5CE9D139-BE2E-4E1D-9264-B1348E4C668C}"/>
                </a:ext>
              </a:extLst>
            </p:cNvPr>
            <p:cNvSpPr>
              <a:spLocks/>
            </p:cNvSpPr>
            <p:nvPr/>
          </p:nvSpPr>
          <p:spPr bwMode="auto">
            <a:xfrm>
              <a:off x="1511300" y="3759200"/>
              <a:ext cx="781050" cy="647700"/>
            </a:xfrm>
            <a:custGeom>
              <a:avLst/>
              <a:gdLst>
                <a:gd name="T0" fmla="*/ 2147483647 w 492"/>
                <a:gd name="T1" fmla="*/ 2147483647 h 408"/>
                <a:gd name="T2" fmla="*/ 2147483647 w 492"/>
                <a:gd name="T3" fmla="*/ 2147483647 h 408"/>
                <a:gd name="T4" fmla="*/ 2147483647 w 492"/>
                <a:gd name="T5" fmla="*/ 2147483647 h 408"/>
                <a:gd name="T6" fmla="*/ 2147483647 w 492"/>
                <a:gd name="T7" fmla="*/ 2147483647 h 408"/>
                <a:gd name="T8" fmla="*/ 2147483647 w 492"/>
                <a:gd name="T9" fmla="*/ 2147483647 h 408"/>
                <a:gd name="T10" fmla="*/ 2147483647 w 492"/>
                <a:gd name="T11" fmla="*/ 2147483647 h 408"/>
                <a:gd name="T12" fmla="*/ 2147483647 w 492"/>
                <a:gd name="T13" fmla="*/ 2147483647 h 408"/>
                <a:gd name="T14" fmla="*/ 2147483647 w 492"/>
                <a:gd name="T15" fmla="*/ 2147483647 h 408"/>
                <a:gd name="T16" fmla="*/ 2147483647 w 492"/>
                <a:gd name="T17" fmla="*/ 2147483647 h 408"/>
                <a:gd name="T18" fmla="*/ 2147483647 w 492"/>
                <a:gd name="T19" fmla="*/ 2147483647 h 408"/>
                <a:gd name="T20" fmla="*/ 0 w 492"/>
                <a:gd name="T21" fmla="*/ 0 h 4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2"/>
                <a:gd name="T34" fmla="*/ 0 h 408"/>
                <a:gd name="T35" fmla="*/ 492 w 492"/>
                <a:gd name="T36" fmla="*/ 408 h 4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2" h="408">
                  <a:moveTo>
                    <a:pt x="492" y="408"/>
                  </a:moveTo>
                  <a:cubicBezTo>
                    <a:pt x="487" y="380"/>
                    <a:pt x="483" y="352"/>
                    <a:pt x="480" y="332"/>
                  </a:cubicBezTo>
                  <a:cubicBezTo>
                    <a:pt x="477" y="312"/>
                    <a:pt x="475" y="307"/>
                    <a:pt x="472" y="288"/>
                  </a:cubicBezTo>
                  <a:cubicBezTo>
                    <a:pt x="469" y="269"/>
                    <a:pt x="475" y="235"/>
                    <a:pt x="464" y="220"/>
                  </a:cubicBezTo>
                  <a:cubicBezTo>
                    <a:pt x="453" y="205"/>
                    <a:pt x="427" y="206"/>
                    <a:pt x="404" y="196"/>
                  </a:cubicBezTo>
                  <a:cubicBezTo>
                    <a:pt x="381" y="186"/>
                    <a:pt x="349" y="171"/>
                    <a:pt x="328" y="160"/>
                  </a:cubicBezTo>
                  <a:cubicBezTo>
                    <a:pt x="307" y="149"/>
                    <a:pt x="296" y="143"/>
                    <a:pt x="276" y="132"/>
                  </a:cubicBezTo>
                  <a:cubicBezTo>
                    <a:pt x="256" y="121"/>
                    <a:pt x="231" y="103"/>
                    <a:pt x="208" y="92"/>
                  </a:cubicBezTo>
                  <a:cubicBezTo>
                    <a:pt x="185" y="81"/>
                    <a:pt x="161" y="77"/>
                    <a:pt x="136" y="68"/>
                  </a:cubicBezTo>
                  <a:cubicBezTo>
                    <a:pt x="111" y="59"/>
                    <a:pt x="83" y="51"/>
                    <a:pt x="60" y="40"/>
                  </a:cubicBezTo>
                  <a:cubicBezTo>
                    <a:pt x="37" y="29"/>
                    <a:pt x="18" y="14"/>
                    <a:pt x="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1">
              <a:extLst>
                <a:ext uri="{FF2B5EF4-FFF2-40B4-BE49-F238E27FC236}">
                  <a16:creationId xmlns:a16="http://schemas.microsoft.com/office/drawing/2014/main" id="{660E4B1B-E3DA-45DB-9C80-AC95FFE250AF}"/>
                </a:ext>
              </a:extLst>
            </p:cNvPr>
            <p:cNvSpPr>
              <a:spLocks/>
            </p:cNvSpPr>
            <p:nvPr/>
          </p:nvSpPr>
          <p:spPr bwMode="auto">
            <a:xfrm>
              <a:off x="4781550" y="3365500"/>
              <a:ext cx="2247900" cy="1460500"/>
            </a:xfrm>
            <a:custGeom>
              <a:avLst/>
              <a:gdLst>
                <a:gd name="T0" fmla="*/ 0 w 1416"/>
                <a:gd name="T1" fmla="*/ 2147483647 h 920"/>
                <a:gd name="T2" fmla="*/ 2147483647 w 1416"/>
                <a:gd name="T3" fmla="*/ 2147483647 h 920"/>
                <a:gd name="T4" fmla="*/ 2147483647 w 1416"/>
                <a:gd name="T5" fmla="*/ 2147483647 h 920"/>
                <a:gd name="T6" fmla="*/ 2147483647 w 1416"/>
                <a:gd name="T7" fmla="*/ 2147483647 h 920"/>
                <a:gd name="T8" fmla="*/ 2147483647 w 1416"/>
                <a:gd name="T9" fmla="*/ 2147483647 h 920"/>
                <a:gd name="T10" fmla="*/ 2147483647 w 1416"/>
                <a:gd name="T11" fmla="*/ 2147483647 h 920"/>
                <a:gd name="T12" fmla="*/ 2147483647 w 1416"/>
                <a:gd name="T13" fmla="*/ 2147483647 h 920"/>
                <a:gd name="T14" fmla="*/ 2147483647 w 1416"/>
                <a:gd name="T15" fmla="*/ 2147483647 h 920"/>
                <a:gd name="T16" fmla="*/ 2147483647 w 1416"/>
                <a:gd name="T17" fmla="*/ 2147483647 h 920"/>
                <a:gd name="T18" fmla="*/ 2147483647 w 1416"/>
                <a:gd name="T19" fmla="*/ 2147483647 h 920"/>
                <a:gd name="T20" fmla="*/ 2147483647 w 1416"/>
                <a:gd name="T21" fmla="*/ 2147483647 h 920"/>
                <a:gd name="T22" fmla="*/ 2147483647 w 1416"/>
                <a:gd name="T23" fmla="*/ 2147483647 h 920"/>
                <a:gd name="T24" fmla="*/ 2147483647 w 1416"/>
                <a:gd name="T25" fmla="*/ 2147483647 h 920"/>
                <a:gd name="T26" fmla="*/ 2147483647 w 1416"/>
                <a:gd name="T27" fmla="*/ 2147483647 h 920"/>
                <a:gd name="T28" fmla="*/ 2147483647 w 1416"/>
                <a:gd name="T29" fmla="*/ 2147483647 h 920"/>
                <a:gd name="T30" fmla="*/ 2147483647 w 1416"/>
                <a:gd name="T31" fmla="*/ 2147483647 h 920"/>
                <a:gd name="T32" fmla="*/ 2147483647 w 1416"/>
                <a:gd name="T33" fmla="*/ 2147483647 h 920"/>
                <a:gd name="T34" fmla="*/ 2147483647 w 1416"/>
                <a:gd name="T35" fmla="*/ 2147483647 h 920"/>
                <a:gd name="T36" fmla="*/ 2147483647 w 1416"/>
                <a:gd name="T37" fmla="*/ 2147483647 h 920"/>
                <a:gd name="T38" fmla="*/ 2147483647 w 1416"/>
                <a:gd name="T39" fmla="*/ 2147483647 h 920"/>
                <a:gd name="T40" fmla="*/ 2147483647 w 1416"/>
                <a:gd name="T41" fmla="*/ 2147483647 h 920"/>
                <a:gd name="T42" fmla="*/ 2147483647 w 1416"/>
                <a:gd name="T43" fmla="*/ 0 h 9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16"/>
                <a:gd name="T67" fmla="*/ 0 h 920"/>
                <a:gd name="T68" fmla="*/ 1416 w 1416"/>
                <a:gd name="T69" fmla="*/ 920 h 9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16" h="920">
                  <a:moveTo>
                    <a:pt x="0" y="920"/>
                  </a:moveTo>
                  <a:cubicBezTo>
                    <a:pt x="27" y="898"/>
                    <a:pt x="55" y="877"/>
                    <a:pt x="84" y="860"/>
                  </a:cubicBezTo>
                  <a:cubicBezTo>
                    <a:pt x="113" y="843"/>
                    <a:pt x="151" y="832"/>
                    <a:pt x="172" y="820"/>
                  </a:cubicBezTo>
                  <a:cubicBezTo>
                    <a:pt x="193" y="808"/>
                    <a:pt x="195" y="799"/>
                    <a:pt x="212" y="788"/>
                  </a:cubicBezTo>
                  <a:cubicBezTo>
                    <a:pt x="229" y="777"/>
                    <a:pt x="241" y="771"/>
                    <a:pt x="272" y="756"/>
                  </a:cubicBezTo>
                  <a:cubicBezTo>
                    <a:pt x="303" y="741"/>
                    <a:pt x="361" y="713"/>
                    <a:pt x="396" y="696"/>
                  </a:cubicBezTo>
                  <a:cubicBezTo>
                    <a:pt x="431" y="679"/>
                    <a:pt x="448" y="667"/>
                    <a:pt x="480" y="652"/>
                  </a:cubicBezTo>
                  <a:cubicBezTo>
                    <a:pt x="512" y="637"/>
                    <a:pt x="554" y="617"/>
                    <a:pt x="588" y="604"/>
                  </a:cubicBezTo>
                  <a:cubicBezTo>
                    <a:pt x="622" y="591"/>
                    <a:pt x="663" y="587"/>
                    <a:pt x="684" y="576"/>
                  </a:cubicBezTo>
                  <a:cubicBezTo>
                    <a:pt x="705" y="565"/>
                    <a:pt x="714" y="554"/>
                    <a:pt x="716" y="540"/>
                  </a:cubicBezTo>
                  <a:cubicBezTo>
                    <a:pt x="718" y="526"/>
                    <a:pt x="695" y="505"/>
                    <a:pt x="696" y="492"/>
                  </a:cubicBezTo>
                  <a:cubicBezTo>
                    <a:pt x="697" y="479"/>
                    <a:pt x="708" y="471"/>
                    <a:pt x="720" y="460"/>
                  </a:cubicBezTo>
                  <a:cubicBezTo>
                    <a:pt x="732" y="449"/>
                    <a:pt x="753" y="440"/>
                    <a:pt x="768" y="428"/>
                  </a:cubicBezTo>
                  <a:cubicBezTo>
                    <a:pt x="783" y="416"/>
                    <a:pt x="789" y="405"/>
                    <a:pt x="808" y="388"/>
                  </a:cubicBezTo>
                  <a:cubicBezTo>
                    <a:pt x="827" y="371"/>
                    <a:pt x="853" y="345"/>
                    <a:pt x="880" y="328"/>
                  </a:cubicBezTo>
                  <a:cubicBezTo>
                    <a:pt x="907" y="311"/>
                    <a:pt x="945" y="296"/>
                    <a:pt x="972" y="284"/>
                  </a:cubicBezTo>
                  <a:cubicBezTo>
                    <a:pt x="999" y="272"/>
                    <a:pt x="1021" y="269"/>
                    <a:pt x="1044" y="256"/>
                  </a:cubicBezTo>
                  <a:cubicBezTo>
                    <a:pt x="1067" y="243"/>
                    <a:pt x="1085" y="227"/>
                    <a:pt x="1108" y="208"/>
                  </a:cubicBezTo>
                  <a:cubicBezTo>
                    <a:pt x="1131" y="189"/>
                    <a:pt x="1147" y="159"/>
                    <a:pt x="1180" y="140"/>
                  </a:cubicBezTo>
                  <a:cubicBezTo>
                    <a:pt x="1213" y="121"/>
                    <a:pt x="1273" y="111"/>
                    <a:pt x="1304" y="92"/>
                  </a:cubicBezTo>
                  <a:cubicBezTo>
                    <a:pt x="1335" y="73"/>
                    <a:pt x="1349" y="43"/>
                    <a:pt x="1368" y="28"/>
                  </a:cubicBezTo>
                  <a:cubicBezTo>
                    <a:pt x="1387" y="13"/>
                    <a:pt x="1401" y="6"/>
                    <a:pt x="1416"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2">
              <a:extLst>
                <a:ext uri="{FF2B5EF4-FFF2-40B4-BE49-F238E27FC236}">
                  <a16:creationId xmlns:a16="http://schemas.microsoft.com/office/drawing/2014/main" id="{5703AC1D-1715-4892-A5E5-EC22511FE607}"/>
                </a:ext>
              </a:extLst>
            </p:cNvPr>
            <p:cNvSpPr>
              <a:spLocks/>
            </p:cNvSpPr>
            <p:nvPr/>
          </p:nvSpPr>
          <p:spPr bwMode="auto">
            <a:xfrm>
              <a:off x="3816350" y="2755900"/>
              <a:ext cx="825500" cy="2184400"/>
            </a:xfrm>
            <a:custGeom>
              <a:avLst/>
              <a:gdLst>
                <a:gd name="T0" fmla="*/ 2147483647 w 520"/>
                <a:gd name="T1" fmla="*/ 2147483647 h 1376"/>
                <a:gd name="T2" fmla="*/ 2147483647 w 520"/>
                <a:gd name="T3" fmla="*/ 2147483647 h 1376"/>
                <a:gd name="T4" fmla="*/ 2147483647 w 520"/>
                <a:gd name="T5" fmla="*/ 2147483647 h 1376"/>
                <a:gd name="T6" fmla="*/ 2147483647 w 520"/>
                <a:gd name="T7" fmla="*/ 2147483647 h 1376"/>
                <a:gd name="T8" fmla="*/ 2147483647 w 520"/>
                <a:gd name="T9" fmla="*/ 2147483647 h 1376"/>
                <a:gd name="T10" fmla="*/ 2147483647 w 520"/>
                <a:gd name="T11" fmla="*/ 2147483647 h 1376"/>
                <a:gd name="T12" fmla="*/ 2147483647 w 520"/>
                <a:gd name="T13" fmla="*/ 2147483647 h 1376"/>
                <a:gd name="T14" fmla="*/ 2147483647 w 520"/>
                <a:gd name="T15" fmla="*/ 2147483647 h 1376"/>
                <a:gd name="T16" fmla="*/ 2147483647 w 520"/>
                <a:gd name="T17" fmla="*/ 2147483647 h 1376"/>
                <a:gd name="T18" fmla="*/ 2147483647 w 520"/>
                <a:gd name="T19" fmla="*/ 2147483647 h 1376"/>
                <a:gd name="T20" fmla="*/ 2147483647 w 520"/>
                <a:gd name="T21" fmla="*/ 2147483647 h 1376"/>
                <a:gd name="T22" fmla="*/ 2147483647 w 520"/>
                <a:gd name="T23" fmla="*/ 2147483647 h 1376"/>
                <a:gd name="T24" fmla="*/ 2147483647 w 520"/>
                <a:gd name="T25" fmla="*/ 2147483647 h 1376"/>
                <a:gd name="T26" fmla="*/ 2147483647 w 520"/>
                <a:gd name="T27" fmla="*/ 2147483647 h 1376"/>
                <a:gd name="T28" fmla="*/ 2147483647 w 520"/>
                <a:gd name="T29" fmla="*/ 2147483647 h 1376"/>
                <a:gd name="T30" fmla="*/ 2147483647 w 520"/>
                <a:gd name="T31" fmla="*/ 2147483647 h 1376"/>
                <a:gd name="T32" fmla="*/ 2147483647 w 520"/>
                <a:gd name="T33" fmla="*/ 2147483647 h 1376"/>
                <a:gd name="T34" fmla="*/ 2147483647 w 520"/>
                <a:gd name="T35" fmla="*/ 2147483647 h 1376"/>
                <a:gd name="T36" fmla="*/ 2147483647 w 520"/>
                <a:gd name="T37" fmla="*/ 2147483647 h 1376"/>
                <a:gd name="T38" fmla="*/ 2147483647 w 520"/>
                <a:gd name="T39" fmla="*/ 2147483647 h 1376"/>
                <a:gd name="T40" fmla="*/ 2147483647 w 520"/>
                <a:gd name="T41" fmla="*/ 2147483647 h 1376"/>
                <a:gd name="T42" fmla="*/ 2147483647 w 520"/>
                <a:gd name="T43" fmla="*/ 2147483647 h 1376"/>
                <a:gd name="T44" fmla="*/ 2147483647 w 520"/>
                <a:gd name="T45" fmla="*/ 2147483647 h 1376"/>
                <a:gd name="T46" fmla="*/ 2147483647 w 520"/>
                <a:gd name="T47" fmla="*/ 2147483647 h 1376"/>
                <a:gd name="T48" fmla="*/ 2147483647 w 520"/>
                <a:gd name="T49" fmla="*/ 2147483647 h 1376"/>
                <a:gd name="T50" fmla="*/ 2147483647 w 520"/>
                <a:gd name="T51" fmla="*/ 2147483647 h 1376"/>
                <a:gd name="T52" fmla="*/ 2147483647 w 520"/>
                <a:gd name="T53" fmla="*/ 2147483647 h 1376"/>
                <a:gd name="T54" fmla="*/ 2147483647 w 520"/>
                <a:gd name="T55" fmla="*/ 2147483647 h 1376"/>
                <a:gd name="T56" fmla="*/ 2147483647 w 520"/>
                <a:gd name="T57" fmla="*/ 2147483647 h 1376"/>
                <a:gd name="T58" fmla="*/ 2147483647 w 520"/>
                <a:gd name="T59" fmla="*/ 2147483647 h 1376"/>
                <a:gd name="T60" fmla="*/ 2147483647 w 520"/>
                <a:gd name="T61" fmla="*/ 2147483647 h 1376"/>
                <a:gd name="T62" fmla="*/ 2147483647 w 520"/>
                <a:gd name="T63" fmla="*/ 2147483647 h 1376"/>
                <a:gd name="T64" fmla="*/ 0 w 520"/>
                <a:gd name="T65" fmla="*/ 0 h 1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1376"/>
                <a:gd name="T101" fmla="*/ 520 w 520"/>
                <a:gd name="T102" fmla="*/ 1376 h 1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1376">
                  <a:moveTo>
                    <a:pt x="520" y="1376"/>
                  </a:moveTo>
                  <a:cubicBezTo>
                    <a:pt x="504" y="1368"/>
                    <a:pt x="488" y="1361"/>
                    <a:pt x="468" y="1352"/>
                  </a:cubicBezTo>
                  <a:cubicBezTo>
                    <a:pt x="448" y="1343"/>
                    <a:pt x="424" y="1335"/>
                    <a:pt x="400" y="1324"/>
                  </a:cubicBezTo>
                  <a:cubicBezTo>
                    <a:pt x="376" y="1313"/>
                    <a:pt x="346" y="1295"/>
                    <a:pt x="324" y="1288"/>
                  </a:cubicBezTo>
                  <a:cubicBezTo>
                    <a:pt x="302" y="1281"/>
                    <a:pt x="273" y="1301"/>
                    <a:pt x="268" y="1284"/>
                  </a:cubicBezTo>
                  <a:cubicBezTo>
                    <a:pt x="263" y="1267"/>
                    <a:pt x="295" y="1211"/>
                    <a:pt x="296" y="1188"/>
                  </a:cubicBezTo>
                  <a:cubicBezTo>
                    <a:pt x="297" y="1165"/>
                    <a:pt x="277" y="1157"/>
                    <a:pt x="272" y="1144"/>
                  </a:cubicBezTo>
                  <a:cubicBezTo>
                    <a:pt x="267" y="1131"/>
                    <a:pt x="263" y="1123"/>
                    <a:pt x="268" y="1112"/>
                  </a:cubicBezTo>
                  <a:cubicBezTo>
                    <a:pt x="273" y="1101"/>
                    <a:pt x="297" y="1095"/>
                    <a:pt x="304" y="1076"/>
                  </a:cubicBezTo>
                  <a:cubicBezTo>
                    <a:pt x="311" y="1057"/>
                    <a:pt x="306" y="1017"/>
                    <a:pt x="312" y="996"/>
                  </a:cubicBezTo>
                  <a:cubicBezTo>
                    <a:pt x="318" y="975"/>
                    <a:pt x="337" y="966"/>
                    <a:pt x="340" y="952"/>
                  </a:cubicBezTo>
                  <a:cubicBezTo>
                    <a:pt x="343" y="938"/>
                    <a:pt x="325" y="931"/>
                    <a:pt x="328" y="912"/>
                  </a:cubicBezTo>
                  <a:cubicBezTo>
                    <a:pt x="331" y="893"/>
                    <a:pt x="347" y="855"/>
                    <a:pt x="356" y="840"/>
                  </a:cubicBezTo>
                  <a:cubicBezTo>
                    <a:pt x="365" y="825"/>
                    <a:pt x="384" y="829"/>
                    <a:pt x="384" y="820"/>
                  </a:cubicBezTo>
                  <a:cubicBezTo>
                    <a:pt x="384" y="811"/>
                    <a:pt x="360" y="799"/>
                    <a:pt x="356" y="788"/>
                  </a:cubicBezTo>
                  <a:cubicBezTo>
                    <a:pt x="352" y="777"/>
                    <a:pt x="354" y="762"/>
                    <a:pt x="360" y="752"/>
                  </a:cubicBezTo>
                  <a:cubicBezTo>
                    <a:pt x="366" y="742"/>
                    <a:pt x="387" y="737"/>
                    <a:pt x="392" y="728"/>
                  </a:cubicBezTo>
                  <a:cubicBezTo>
                    <a:pt x="397" y="719"/>
                    <a:pt x="398" y="717"/>
                    <a:pt x="392" y="700"/>
                  </a:cubicBezTo>
                  <a:cubicBezTo>
                    <a:pt x="386" y="683"/>
                    <a:pt x="363" y="642"/>
                    <a:pt x="356" y="624"/>
                  </a:cubicBezTo>
                  <a:cubicBezTo>
                    <a:pt x="349" y="606"/>
                    <a:pt x="351" y="609"/>
                    <a:pt x="348" y="592"/>
                  </a:cubicBezTo>
                  <a:cubicBezTo>
                    <a:pt x="345" y="575"/>
                    <a:pt x="339" y="544"/>
                    <a:pt x="336" y="524"/>
                  </a:cubicBezTo>
                  <a:cubicBezTo>
                    <a:pt x="333" y="504"/>
                    <a:pt x="332" y="491"/>
                    <a:pt x="332" y="472"/>
                  </a:cubicBezTo>
                  <a:cubicBezTo>
                    <a:pt x="332" y="453"/>
                    <a:pt x="339" y="427"/>
                    <a:pt x="336" y="412"/>
                  </a:cubicBezTo>
                  <a:cubicBezTo>
                    <a:pt x="333" y="397"/>
                    <a:pt x="323" y="395"/>
                    <a:pt x="312" y="380"/>
                  </a:cubicBezTo>
                  <a:cubicBezTo>
                    <a:pt x="301" y="365"/>
                    <a:pt x="283" y="337"/>
                    <a:pt x="268" y="320"/>
                  </a:cubicBezTo>
                  <a:cubicBezTo>
                    <a:pt x="253" y="303"/>
                    <a:pt x="232" y="292"/>
                    <a:pt x="220" y="280"/>
                  </a:cubicBezTo>
                  <a:cubicBezTo>
                    <a:pt x="208" y="268"/>
                    <a:pt x="203" y="261"/>
                    <a:pt x="196" y="248"/>
                  </a:cubicBezTo>
                  <a:cubicBezTo>
                    <a:pt x="189" y="235"/>
                    <a:pt x="182" y="217"/>
                    <a:pt x="176" y="204"/>
                  </a:cubicBezTo>
                  <a:cubicBezTo>
                    <a:pt x="170" y="191"/>
                    <a:pt x="165" y="179"/>
                    <a:pt x="160" y="168"/>
                  </a:cubicBezTo>
                  <a:cubicBezTo>
                    <a:pt x="155" y="157"/>
                    <a:pt x="155" y="151"/>
                    <a:pt x="144" y="140"/>
                  </a:cubicBezTo>
                  <a:cubicBezTo>
                    <a:pt x="133" y="129"/>
                    <a:pt x="108" y="117"/>
                    <a:pt x="96" y="100"/>
                  </a:cubicBezTo>
                  <a:cubicBezTo>
                    <a:pt x="84" y="83"/>
                    <a:pt x="88" y="57"/>
                    <a:pt x="72" y="40"/>
                  </a:cubicBezTo>
                  <a:cubicBezTo>
                    <a:pt x="56" y="23"/>
                    <a:pt x="28" y="11"/>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3">
              <a:extLst>
                <a:ext uri="{FF2B5EF4-FFF2-40B4-BE49-F238E27FC236}">
                  <a16:creationId xmlns:a16="http://schemas.microsoft.com/office/drawing/2014/main" id="{35DF3564-D0EE-4640-9040-E6D301ACE707}"/>
                </a:ext>
              </a:extLst>
            </p:cNvPr>
            <p:cNvSpPr>
              <a:spLocks/>
            </p:cNvSpPr>
            <p:nvPr/>
          </p:nvSpPr>
          <p:spPr bwMode="auto">
            <a:xfrm>
              <a:off x="2425700" y="4210050"/>
              <a:ext cx="1189038" cy="1555750"/>
            </a:xfrm>
            <a:custGeom>
              <a:avLst/>
              <a:gdLst>
                <a:gd name="T0" fmla="*/ 0 w 749"/>
                <a:gd name="T1" fmla="*/ 2147483647 h 980"/>
                <a:gd name="T2" fmla="*/ 2147483647 w 749"/>
                <a:gd name="T3" fmla="*/ 2147483647 h 980"/>
                <a:gd name="T4" fmla="*/ 2147483647 w 749"/>
                <a:gd name="T5" fmla="*/ 2147483647 h 980"/>
                <a:gd name="T6" fmla="*/ 2147483647 w 749"/>
                <a:gd name="T7" fmla="*/ 2147483647 h 980"/>
                <a:gd name="T8" fmla="*/ 2147483647 w 749"/>
                <a:gd name="T9" fmla="*/ 2147483647 h 980"/>
                <a:gd name="T10" fmla="*/ 2147483647 w 749"/>
                <a:gd name="T11" fmla="*/ 2147483647 h 980"/>
                <a:gd name="T12" fmla="*/ 2147483647 w 749"/>
                <a:gd name="T13" fmla="*/ 2147483647 h 980"/>
                <a:gd name="T14" fmla="*/ 2147483647 w 749"/>
                <a:gd name="T15" fmla="*/ 2147483647 h 980"/>
                <a:gd name="T16" fmla="*/ 2147483647 w 749"/>
                <a:gd name="T17" fmla="*/ 2147483647 h 980"/>
                <a:gd name="T18" fmla="*/ 2147483647 w 749"/>
                <a:gd name="T19" fmla="*/ 2147483647 h 980"/>
                <a:gd name="T20" fmla="*/ 2147483647 w 749"/>
                <a:gd name="T21" fmla="*/ 2147483647 h 980"/>
                <a:gd name="T22" fmla="*/ 2147483647 w 749"/>
                <a:gd name="T23" fmla="*/ 2147483647 h 980"/>
                <a:gd name="T24" fmla="*/ 2147483647 w 749"/>
                <a:gd name="T25" fmla="*/ 2147483647 h 980"/>
                <a:gd name="T26" fmla="*/ 2147483647 w 749"/>
                <a:gd name="T27" fmla="*/ 2147483647 h 980"/>
                <a:gd name="T28" fmla="*/ 2147483647 w 749"/>
                <a:gd name="T29" fmla="*/ 2147483647 h 980"/>
                <a:gd name="T30" fmla="*/ 2147483647 w 749"/>
                <a:gd name="T31" fmla="*/ 2147483647 h 980"/>
                <a:gd name="T32" fmla="*/ 2147483647 w 749"/>
                <a:gd name="T33" fmla="*/ 2147483647 h 980"/>
                <a:gd name="T34" fmla="*/ 2147483647 w 749"/>
                <a:gd name="T35" fmla="*/ 2147483647 h 980"/>
                <a:gd name="T36" fmla="*/ 2147483647 w 749"/>
                <a:gd name="T37" fmla="*/ 2147483647 h 980"/>
                <a:gd name="T38" fmla="*/ 2147483647 w 749"/>
                <a:gd name="T39" fmla="*/ 2147483647 h 980"/>
                <a:gd name="T40" fmla="*/ 2147483647 w 749"/>
                <a:gd name="T41" fmla="*/ 2147483647 h 980"/>
                <a:gd name="T42" fmla="*/ 2147483647 w 749"/>
                <a:gd name="T43" fmla="*/ 2147483647 h 980"/>
                <a:gd name="T44" fmla="*/ 2147483647 w 749"/>
                <a:gd name="T45" fmla="*/ 2147483647 h 980"/>
                <a:gd name="T46" fmla="*/ 2147483647 w 749"/>
                <a:gd name="T47" fmla="*/ 0 h 9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9"/>
                <a:gd name="T73" fmla="*/ 0 h 980"/>
                <a:gd name="T74" fmla="*/ 749 w 749"/>
                <a:gd name="T75" fmla="*/ 980 h 9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9" h="980">
                  <a:moveTo>
                    <a:pt x="0" y="980"/>
                  </a:moveTo>
                  <a:cubicBezTo>
                    <a:pt x="10" y="955"/>
                    <a:pt x="21" y="930"/>
                    <a:pt x="36" y="908"/>
                  </a:cubicBezTo>
                  <a:cubicBezTo>
                    <a:pt x="51" y="886"/>
                    <a:pt x="70" y="869"/>
                    <a:pt x="92" y="848"/>
                  </a:cubicBezTo>
                  <a:cubicBezTo>
                    <a:pt x="114" y="827"/>
                    <a:pt x="139" y="805"/>
                    <a:pt x="168" y="784"/>
                  </a:cubicBezTo>
                  <a:cubicBezTo>
                    <a:pt x="197" y="763"/>
                    <a:pt x="234" y="739"/>
                    <a:pt x="264" y="720"/>
                  </a:cubicBezTo>
                  <a:cubicBezTo>
                    <a:pt x="294" y="701"/>
                    <a:pt x="319" y="686"/>
                    <a:pt x="348" y="668"/>
                  </a:cubicBezTo>
                  <a:cubicBezTo>
                    <a:pt x="377" y="650"/>
                    <a:pt x="402" y="628"/>
                    <a:pt x="436" y="612"/>
                  </a:cubicBezTo>
                  <a:cubicBezTo>
                    <a:pt x="470" y="596"/>
                    <a:pt x="517" y="581"/>
                    <a:pt x="552" y="572"/>
                  </a:cubicBezTo>
                  <a:cubicBezTo>
                    <a:pt x="587" y="563"/>
                    <a:pt x="628" y="570"/>
                    <a:pt x="648" y="560"/>
                  </a:cubicBezTo>
                  <a:cubicBezTo>
                    <a:pt x="668" y="550"/>
                    <a:pt x="657" y="523"/>
                    <a:pt x="672" y="512"/>
                  </a:cubicBezTo>
                  <a:cubicBezTo>
                    <a:pt x="687" y="501"/>
                    <a:pt x="724" y="504"/>
                    <a:pt x="736" y="496"/>
                  </a:cubicBezTo>
                  <a:cubicBezTo>
                    <a:pt x="748" y="488"/>
                    <a:pt x="749" y="475"/>
                    <a:pt x="744" y="464"/>
                  </a:cubicBezTo>
                  <a:cubicBezTo>
                    <a:pt x="739" y="453"/>
                    <a:pt x="725" y="442"/>
                    <a:pt x="708" y="428"/>
                  </a:cubicBezTo>
                  <a:cubicBezTo>
                    <a:pt x="691" y="414"/>
                    <a:pt x="659" y="395"/>
                    <a:pt x="640" y="380"/>
                  </a:cubicBezTo>
                  <a:cubicBezTo>
                    <a:pt x="621" y="365"/>
                    <a:pt x="607" y="354"/>
                    <a:pt x="592" y="336"/>
                  </a:cubicBezTo>
                  <a:cubicBezTo>
                    <a:pt x="577" y="318"/>
                    <a:pt x="563" y="292"/>
                    <a:pt x="548" y="272"/>
                  </a:cubicBezTo>
                  <a:cubicBezTo>
                    <a:pt x="533" y="252"/>
                    <a:pt x="514" y="230"/>
                    <a:pt x="504" y="216"/>
                  </a:cubicBezTo>
                  <a:cubicBezTo>
                    <a:pt x="494" y="202"/>
                    <a:pt x="502" y="197"/>
                    <a:pt x="488" y="188"/>
                  </a:cubicBezTo>
                  <a:cubicBezTo>
                    <a:pt x="474" y="179"/>
                    <a:pt x="435" y="169"/>
                    <a:pt x="420" y="160"/>
                  </a:cubicBezTo>
                  <a:cubicBezTo>
                    <a:pt x="405" y="151"/>
                    <a:pt x="399" y="143"/>
                    <a:pt x="396" y="132"/>
                  </a:cubicBezTo>
                  <a:cubicBezTo>
                    <a:pt x="393" y="121"/>
                    <a:pt x="411" y="106"/>
                    <a:pt x="404" y="92"/>
                  </a:cubicBezTo>
                  <a:cubicBezTo>
                    <a:pt x="397" y="78"/>
                    <a:pt x="373" y="60"/>
                    <a:pt x="356" y="48"/>
                  </a:cubicBezTo>
                  <a:cubicBezTo>
                    <a:pt x="339" y="36"/>
                    <a:pt x="316" y="28"/>
                    <a:pt x="304" y="20"/>
                  </a:cubicBezTo>
                  <a:cubicBezTo>
                    <a:pt x="292" y="12"/>
                    <a:pt x="288" y="6"/>
                    <a:pt x="284"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4">
              <a:extLst>
                <a:ext uri="{FF2B5EF4-FFF2-40B4-BE49-F238E27FC236}">
                  <a16:creationId xmlns:a16="http://schemas.microsoft.com/office/drawing/2014/main" id="{B1058768-E0B8-47D0-93C3-0720373E01F7}"/>
                </a:ext>
              </a:extLst>
            </p:cNvPr>
            <p:cNvSpPr>
              <a:spLocks/>
            </p:cNvSpPr>
            <p:nvPr/>
          </p:nvSpPr>
          <p:spPr bwMode="auto">
            <a:xfrm>
              <a:off x="4768850" y="3359150"/>
              <a:ext cx="774700" cy="1485900"/>
            </a:xfrm>
            <a:custGeom>
              <a:avLst/>
              <a:gdLst>
                <a:gd name="T0" fmla="*/ 0 w 488"/>
                <a:gd name="T1" fmla="*/ 2147483647 h 936"/>
                <a:gd name="T2" fmla="*/ 2147483647 w 488"/>
                <a:gd name="T3" fmla="*/ 2147483647 h 936"/>
                <a:gd name="T4" fmla="*/ 2147483647 w 488"/>
                <a:gd name="T5" fmla="*/ 2147483647 h 936"/>
                <a:gd name="T6" fmla="*/ 2147483647 w 488"/>
                <a:gd name="T7" fmla="*/ 2147483647 h 936"/>
                <a:gd name="T8" fmla="*/ 2147483647 w 488"/>
                <a:gd name="T9" fmla="*/ 2147483647 h 936"/>
                <a:gd name="T10" fmla="*/ 2147483647 w 488"/>
                <a:gd name="T11" fmla="*/ 2147483647 h 936"/>
                <a:gd name="T12" fmla="*/ 2147483647 w 488"/>
                <a:gd name="T13" fmla="*/ 2147483647 h 936"/>
                <a:gd name="T14" fmla="*/ 2147483647 w 488"/>
                <a:gd name="T15" fmla="*/ 2147483647 h 936"/>
                <a:gd name="T16" fmla="*/ 2147483647 w 488"/>
                <a:gd name="T17" fmla="*/ 2147483647 h 936"/>
                <a:gd name="T18" fmla="*/ 2147483647 w 488"/>
                <a:gd name="T19" fmla="*/ 2147483647 h 936"/>
                <a:gd name="T20" fmla="*/ 2147483647 w 488"/>
                <a:gd name="T21" fmla="*/ 2147483647 h 936"/>
                <a:gd name="T22" fmla="*/ 2147483647 w 488"/>
                <a:gd name="T23" fmla="*/ 2147483647 h 936"/>
                <a:gd name="T24" fmla="*/ 2147483647 w 488"/>
                <a:gd name="T25" fmla="*/ 2147483647 h 936"/>
                <a:gd name="T26" fmla="*/ 2147483647 w 488"/>
                <a:gd name="T27" fmla="*/ 2147483647 h 936"/>
                <a:gd name="T28" fmla="*/ 2147483647 w 488"/>
                <a:gd name="T29" fmla="*/ 2147483647 h 936"/>
                <a:gd name="T30" fmla="*/ 2147483647 w 488"/>
                <a:gd name="T31" fmla="*/ 0 h 9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8"/>
                <a:gd name="T49" fmla="*/ 0 h 936"/>
                <a:gd name="T50" fmla="*/ 488 w 488"/>
                <a:gd name="T51" fmla="*/ 936 h 9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8" h="936">
                  <a:moveTo>
                    <a:pt x="0" y="936"/>
                  </a:moveTo>
                  <a:cubicBezTo>
                    <a:pt x="10" y="906"/>
                    <a:pt x="20" y="876"/>
                    <a:pt x="32" y="848"/>
                  </a:cubicBezTo>
                  <a:cubicBezTo>
                    <a:pt x="44" y="820"/>
                    <a:pt x="52" y="789"/>
                    <a:pt x="72" y="768"/>
                  </a:cubicBezTo>
                  <a:cubicBezTo>
                    <a:pt x="92" y="747"/>
                    <a:pt x="130" y="740"/>
                    <a:pt x="152" y="724"/>
                  </a:cubicBezTo>
                  <a:cubicBezTo>
                    <a:pt x="174" y="708"/>
                    <a:pt x="187" y="696"/>
                    <a:pt x="204" y="672"/>
                  </a:cubicBezTo>
                  <a:cubicBezTo>
                    <a:pt x="221" y="648"/>
                    <a:pt x="232" y="605"/>
                    <a:pt x="252" y="580"/>
                  </a:cubicBezTo>
                  <a:cubicBezTo>
                    <a:pt x="272" y="555"/>
                    <a:pt x="307" y="544"/>
                    <a:pt x="324" y="524"/>
                  </a:cubicBezTo>
                  <a:cubicBezTo>
                    <a:pt x="341" y="504"/>
                    <a:pt x="340" y="480"/>
                    <a:pt x="356" y="460"/>
                  </a:cubicBezTo>
                  <a:cubicBezTo>
                    <a:pt x="372" y="440"/>
                    <a:pt x="403" y="424"/>
                    <a:pt x="420" y="404"/>
                  </a:cubicBezTo>
                  <a:cubicBezTo>
                    <a:pt x="437" y="384"/>
                    <a:pt x="449" y="365"/>
                    <a:pt x="460" y="340"/>
                  </a:cubicBezTo>
                  <a:cubicBezTo>
                    <a:pt x="471" y="315"/>
                    <a:pt x="480" y="284"/>
                    <a:pt x="484" y="256"/>
                  </a:cubicBezTo>
                  <a:cubicBezTo>
                    <a:pt x="488" y="228"/>
                    <a:pt x="486" y="196"/>
                    <a:pt x="484" y="172"/>
                  </a:cubicBezTo>
                  <a:cubicBezTo>
                    <a:pt x="482" y="148"/>
                    <a:pt x="479" y="128"/>
                    <a:pt x="472" y="112"/>
                  </a:cubicBezTo>
                  <a:cubicBezTo>
                    <a:pt x="465" y="96"/>
                    <a:pt x="456" y="89"/>
                    <a:pt x="440" y="76"/>
                  </a:cubicBezTo>
                  <a:cubicBezTo>
                    <a:pt x="424" y="63"/>
                    <a:pt x="394" y="49"/>
                    <a:pt x="376" y="36"/>
                  </a:cubicBezTo>
                  <a:cubicBezTo>
                    <a:pt x="358" y="23"/>
                    <a:pt x="345" y="11"/>
                    <a:pt x="33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5">
              <a:extLst>
                <a:ext uri="{FF2B5EF4-FFF2-40B4-BE49-F238E27FC236}">
                  <a16:creationId xmlns:a16="http://schemas.microsoft.com/office/drawing/2014/main" id="{6AA171C3-AA65-4302-AC17-DA4A09689601}"/>
                </a:ext>
              </a:extLst>
            </p:cNvPr>
            <p:cNvSpPr>
              <a:spLocks/>
            </p:cNvSpPr>
            <p:nvPr/>
          </p:nvSpPr>
          <p:spPr bwMode="auto">
            <a:xfrm>
              <a:off x="4870450" y="3702050"/>
              <a:ext cx="304800" cy="869950"/>
            </a:xfrm>
            <a:custGeom>
              <a:avLst/>
              <a:gdLst>
                <a:gd name="T0" fmla="*/ 0 w 192"/>
                <a:gd name="T1" fmla="*/ 2147483647 h 548"/>
                <a:gd name="T2" fmla="*/ 2147483647 w 192"/>
                <a:gd name="T3" fmla="*/ 2147483647 h 548"/>
                <a:gd name="T4" fmla="*/ 2147483647 w 192"/>
                <a:gd name="T5" fmla="*/ 2147483647 h 548"/>
                <a:gd name="T6" fmla="*/ 2147483647 w 192"/>
                <a:gd name="T7" fmla="*/ 2147483647 h 548"/>
                <a:gd name="T8" fmla="*/ 2147483647 w 192"/>
                <a:gd name="T9" fmla="*/ 2147483647 h 548"/>
                <a:gd name="T10" fmla="*/ 2147483647 w 192"/>
                <a:gd name="T11" fmla="*/ 2147483647 h 548"/>
                <a:gd name="T12" fmla="*/ 2147483647 w 192"/>
                <a:gd name="T13" fmla="*/ 2147483647 h 548"/>
                <a:gd name="T14" fmla="*/ 2147483647 w 192"/>
                <a:gd name="T15" fmla="*/ 2147483647 h 548"/>
                <a:gd name="T16" fmla="*/ 2147483647 w 192"/>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548"/>
                <a:gd name="T29" fmla="*/ 192 w 192"/>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548">
                  <a:moveTo>
                    <a:pt x="0" y="548"/>
                  </a:moveTo>
                  <a:cubicBezTo>
                    <a:pt x="4" y="528"/>
                    <a:pt x="9" y="508"/>
                    <a:pt x="12" y="484"/>
                  </a:cubicBezTo>
                  <a:cubicBezTo>
                    <a:pt x="15" y="460"/>
                    <a:pt x="15" y="429"/>
                    <a:pt x="20" y="404"/>
                  </a:cubicBezTo>
                  <a:cubicBezTo>
                    <a:pt x="25" y="379"/>
                    <a:pt x="29" y="350"/>
                    <a:pt x="40" y="332"/>
                  </a:cubicBezTo>
                  <a:cubicBezTo>
                    <a:pt x="51" y="314"/>
                    <a:pt x="71" y="311"/>
                    <a:pt x="84" y="296"/>
                  </a:cubicBezTo>
                  <a:cubicBezTo>
                    <a:pt x="97" y="281"/>
                    <a:pt x="107" y="261"/>
                    <a:pt x="120" y="240"/>
                  </a:cubicBezTo>
                  <a:cubicBezTo>
                    <a:pt x="133" y="219"/>
                    <a:pt x="150" y="195"/>
                    <a:pt x="160" y="168"/>
                  </a:cubicBezTo>
                  <a:cubicBezTo>
                    <a:pt x="170" y="141"/>
                    <a:pt x="175" y="108"/>
                    <a:pt x="180" y="80"/>
                  </a:cubicBezTo>
                  <a:cubicBezTo>
                    <a:pt x="185" y="52"/>
                    <a:pt x="188" y="26"/>
                    <a:pt x="19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6">
              <a:extLst>
                <a:ext uri="{FF2B5EF4-FFF2-40B4-BE49-F238E27FC236}">
                  <a16:creationId xmlns:a16="http://schemas.microsoft.com/office/drawing/2014/main" id="{57123289-4072-4214-A812-8ABE89EB8DA3}"/>
                </a:ext>
              </a:extLst>
            </p:cNvPr>
            <p:cNvSpPr>
              <a:spLocks/>
            </p:cNvSpPr>
            <p:nvPr/>
          </p:nvSpPr>
          <p:spPr bwMode="auto">
            <a:xfrm>
              <a:off x="4627563" y="3733800"/>
              <a:ext cx="287337" cy="508000"/>
            </a:xfrm>
            <a:custGeom>
              <a:avLst/>
              <a:gdLst>
                <a:gd name="T0" fmla="*/ 2147483647 w 181"/>
                <a:gd name="T1" fmla="*/ 2147483647 h 320"/>
                <a:gd name="T2" fmla="*/ 2147483647 w 181"/>
                <a:gd name="T3" fmla="*/ 2147483647 h 320"/>
                <a:gd name="T4" fmla="*/ 2147483647 w 181"/>
                <a:gd name="T5" fmla="*/ 2147483647 h 320"/>
                <a:gd name="T6" fmla="*/ 2147483647 w 181"/>
                <a:gd name="T7" fmla="*/ 2147483647 h 320"/>
                <a:gd name="T8" fmla="*/ 2147483647 w 181"/>
                <a:gd name="T9" fmla="*/ 2147483647 h 320"/>
                <a:gd name="T10" fmla="*/ 2147483647 w 181"/>
                <a:gd name="T11" fmla="*/ 2147483647 h 320"/>
                <a:gd name="T12" fmla="*/ 2147483647 w 181"/>
                <a:gd name="T13" fmla="*/ 0 h 320"/>
                <a:gd name="T14" fmla="*/ 0 60000 65536"/>
                <a:gd name="T15" fmla="*/ 0 60000 65536"/>
                <a:gd name="T16" fmla="*/ 0 60000 65536"/>
                <a:gd name="T17" fmla="*/ 0 60000 65536"/>
                <a:gd name="T18" fmla="*/ 0 60000 65536"/>
                <a:gd name="T19" fmla="*/ 0 60000 65536"/>
                <a:gd name="T20" fmla="*/ 0 60000 65536"/>
                <a:gd name="T21" fmla="*/ 0 w 181"/>
                <a:gd name="T22" fmla="*/ 0 h 320"/>
                <a:gd name="T23" fmla="*/ 181 w 181"/>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320">
                  <a:moveTo>
                    <a:pt x="181" y="320"/>
                  </a:moveTo>
                  <a:cubicBezTo>
                    <a:pt x="160" y="301"/>
                    <a:pt x="140" y="283"/>
                    <a:pt x="125" y="264"/>
                  </a:cubicBezTo>
                  <a:cubicBezTo>
                    <a:pt x="110" y="245"/>
                    <a:pt x="104" y="225"/>
                    <a:pt x="93" y="208"/>
                  </a:cubicBezTo>
                  <a:cubicBezTo>
                    <a:pt x="82" y="191"/>
                    <a:pt x="72" y="177"/>
                    <a:pt x="61" y="164"/>
                  </a:cubicBezTo>
                  <a:cubicBezTo>
                    <a:pt x="50" y="151"/>
                    <a:pt x="38" y="149"/>
                    <a:pt x="29" y="132"/>
                  </a:cubicBezTo>
                  <a:cubicBezTo>
                    <a:pt x="20" y="115"/>
                    <a:pt x="10" y="82"/>
                    <a:pt x="5" y="60"/>
                  </a:cubicBezTo>
                  <a:cubicBezTo>
                    <a:pt x="0" y="38"/>
                    <a:pt x="0" y="19"/>
                    <a:pt x="1"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7">
              <a:extLst>
                <a:ext uri="{FF2B5EF4-FFF2-40B4-BE49-F238E27FC236}">
                  <a16:creationId xmlns:a16="http://schemas.microsoft.com/office/drawing/2014/main" id="{4D5026AD-E8E0-487F-8128-3791695FB3BE}"/>
                </a:ext>
              </a:extLst>
            </p:cNvPr>
            <p:cNvSpPr>
              <a:spLocks/>
            </p:cNvSpPr>
            <p:nvPr/>
          </p:nvSpPr>
          <p:spPr bwMode="auto">
            <a:xfrm>
              <a:off x="1244600" y="3968750"/>
              <a:ext cx="895350" cy="1016000"/>
            </a:xfrm>
            <a:custGeom>
              <a:avLst/>
              <a:gdLst>
                <a:gd name="T0" fmla="*/ 2147483647 w 564"/>
                <a:gd name="T1" fmla="*/ 2147483647 h 640"/>
                <a:gd name="T2" fmla="*/ 2147483647 w 564"/>
                <a:gd name="T3" fmla="*/ 2147483647 h 640"/>
                <a:gd name="T4" fmla="*/ 2147483647 w 564"/>
                <a:gd name="T5" fmla="*/ 2147483647 h 640"/>
                <a:gd name="T6" fmla="*/ 2147483647 w 564"/>
                <a:gd name="T7" fmla="*/ 2147483647 h 640"/>
                <a:gd name="T8" fmla="*/ 2147483647 w 564"/>
                <a:gd name="T9" fmla="*/ 2147483647 h 640"/>
                <a:gd name="T10" fmla="*/ 2147483647 w 564"/>
                <a:gd name="T11" fmla="*/ 2147483647 h 640"/>
                <a:gd name="T12" fmla="*/ 2147483647 w 564"/>
                <a:gd name="T13" fmla="*/ 2147483647 h 640"/>
                <a:gd name="T14" fmla="*/ 2147483647 w 564"/>
                <a:gd name="T15" fmla="*/ 2147483647 h 640"/>
                <a:gd name="T16" fmla="*/ 2147483647 w 564"/>
                <a:gd name="T17" fmla="*/ 2147483647 h 640"/>
                <a:gd name="T18" fmla="*/ 2147483647 w 564"/>
                <a:gd name="T19" fmla="*/ 2147483647 h 640"/>
                <a:gd name="T20" fmla="*/ 0 w 564"/>
                <a:gd name="T21" fmla="*/ 0 h 6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4"/>
                <a:gd name="T34" fmla="*/ 0 h 640"/>
                <a:gd name="T35" fmla="*/ 564 w 564"/>
                <a:gd name="T36" fmla="*/ 640 h 6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4" h="640">
                  <a:moveTo>
                    <a:pt x="564" y="640"/>
                  </a:moveTo>
                  <a:cubicBezTo>
                    <a:pt x="524" y="607"/>
                    <a:pt x="484" y="575"/>
                    <a:pt x="456" y="548"/>
                  </a:cubicBezTo>
                  <a:cubicBezTo>
                    <a:pt x="428" y="521"/>
                    <a:pt x="414" y="498"/>
                    <a:pt x="396" y="476"/>
                  </a:cubicBezTo>
                  <a:cubicBezTo>
                    <a:pt x="378" y="454"/>
                    <a:pt x="368" y="434"/>
                    <a:pt x="348" y="412"/>
                  </a:cubicBezTo>
                  <a:cubicBezTo>
                    <a:pt x="328" y="390"/>
                    <a:pt x="298" y="365"/>
                    <a:pt x="276" y="344"/>
                  </a:cubicBezTo>
                  <a:cubicBezTo>
                    <a:pt x="254" y="323"/>
                    <a:pt x="241" y="304"/>
                    <a:pt x="216" y="284"/>
                  </a:cubicBezTo>
                  <a:cubicBezTo>
                    <a:pt x="191" y="264"/>
                    <a:pt x="149" y="247"/>
                    <a:pt x="128" y="224"/>
                  </a:cubicBezTo>
                  <a:cubicBezTo>
                    <a:pt x="107" y="201"/>
                    <a:pt x="100" y="170"/>
                    <a:pt x="88" y="148"/>
                  </a:cubicBezTo>
                  <a:cubicBezTo>
                    <a:pt x="76" y="126"/>
                    <a:pt x="63" y="111"/>
                    <a:pt x="56" y="92"/>
                  </a:cubicBezTo>
                  <a:cubicBezTo>
                    <a:pt x="49" y="73"/>
                    <a:pt x="53" y="51"/>
                    <a:pt x="44" y="36"/>
                  </a:cubicBezTo>
                  <a:cubicBezTo>
                    <a:pt x="35" y="21"/>
                    <a:pt x="17" y="10"/>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8">
              <a:extLst>
                <a:ext uri="{FF2B5EF4-FFF2-40B4-BE49-F238E27FC236}">
                  <a16:creationId xmlns:a16="http://schemas.microsoft.com/office/drawing/2014/main" id="{F2FA0D65-D709-4398-AE44-6694A6B258D1}"/>
                </a:ext>
              </a:extLst>
            </p:cNvPr>
            <p:cNvSpPr>
              <a:spLocks/>
            </p:cNvSpPr>
            <p:nvPr/>
          </p:nvSpPr>
          <p:spPr bwMode="auto">
            <a:xfrm>
              <a:off x="762000" y="3886200"/>
              <a:ext cx="501650" cy="596900"/>
            </a:xfrm>
            <a:custGeom>
              <a:avLst/>
              <a:gdLst>
                <a:gd name="T0" fmla="*/ 2147483647 w 316"/>
                <a:gd name="T1" fmla="*/ 2147483647 h 376"/>
                <a:gd name="T2" fmla="*/ 2147483647 w 316"/>
                <a:gd name="T3" fmla="*/ 2147483647 h 376"/>
                <a:gd name="T4" fmla="*/ 2147483647 w 316"/>
                <a:gd name="T5" fmla="*/ 2147483647 h 376"/>
                <a:gd name="T6" fmla="*/ 2147483647 w 316"/>
                <a:gd name="T7" fmla="*/ 2147483647 h 376"/>
                <a:gd name="T8" fmla="*/ 2147483647 w 316"/>
                <a:gd name="T9" fmla="*/ 2147483647 h 376"/>
                <a:gd name="T10" fmla="*/ 2147483647 w 316"/>
                <a:gd name="T11" fmla="*/ 2147483647 h 376"/>
                <a:gd name="T12" fmla="*/ 2147483647 w 316"/>
                <a:gd name="T13" fmla="*/ 2147483647 h 376"/>
                <a:gd name="T14" fmla="*/ 0 w 316"/>
                <a:gd name="T15" fmla="*/ 0 h 376"/>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376"/>
                <a:gd name="T26" fmla="*/ 316 w 316"/>
                <a:gd name="T27" fmla="*/ 376 h 3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376">
                  <a:moveTo>
                    <a:pt x="316" y="376"/>
                  </a:moveTo>
                  <a:cubicBezTo>
                    <a:pt x="304" y="344"/>
                    <a:pt x="293" y="312"/>
                    <a:pt x="276" y="292"/>
                  </a:cubicBezTo>
                  <a:cubicBezTo>
                    <a:pt x="259" y="272"/>
                    <a:pt x="235" y="270"/>
                    <a:pt x="216" y="256"/>
                  </a:cubicBezTo>
                  <a:cubicBezTo>
                    <a:pt x="197" y="242"/>
                    <a:pt x="178" y="227"/>
                    <a:pt x="164" y="208"/>
                  </a:cubicBezTo>
                  <a:cubicBezTo>
                    <a:pt x="150" y="189"/>
                    <a:pt x="146" y="159"/>
                    <a:pt x="132" y="140"/>
                  </a:cubicBezTo>
                  <a:cubicBezTo>
                    <a:pt x="118" y="121"/>
                    <a:pt x="93" y="112"/>
                    <a:pt x="80" y="92"/>
                  </a:cubicBezTo>
                  <a:cubicBezTo>
                    <a:pt x="67" y="72"/>
                    <a:pt x="65" y="35"/>
                    <a:pt x="52" y="20"/>
                  </a:cubicBezTo>
                  <a:cubicBezTo>
                    <a:pt x="39" y="5"/>
                    <a:pt x="19" y="2"/>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9">
              <a:extLst>
                <a:ext uri="{FF2B5EF4-FFF2-40B4-BE49-F238E27FC236}">
                  <a16:creationId xmlns:a16="http://schemas.microsoft.com/office/drawing/2014/main" id="{94D0EC1C-FFCF-4A45-A410-33F2DB6C5E8F}"/>
                </a:ext>
              </a:extLst>
            </p:cNvPr>
            <p:cNvSpPr>
              <a:spLocks/>
            </p:cNvSpPr>
            <p:nvPr/>
          </p:nvSpPr>
          <p:spPr bwMode="auto">
            <a:xfrm>
              <a:off x="2482850" y="5480050"/>
              <a:ext cx="971550" cy="1162050"/>
            </a:xfrm>
            <a:custGeom>
              <a:avLst/>
              <a:gdLst>
                <a:gd name="T0" fmla="*/ 0 w 612"/>
                <a:gd name="T1" fmla="*/ 2147483647 h 732"/>
                <a:gd name="T2" fmla="*/ 2147483647 w 612"/>
                <a:gd name="T3" fmla="*/ 2147483647 h 732"/>
                <a:gd name="T4" fmla="*/ 2147483647 w 612"/>
                <a:gd name="T5" fmla="*/ 2147483647 h 732"/>
                <a:gd name="T6" fmla="*/ 2147483647 w 612"/>
                <a:gd name="T7" fmla="*/ 2147483647 h 732"/>
                <a:gd name="T8" fmla="*/ 2147483647 w 612"/>
                <a:gd name="T9" fmla="*/ 2147483647 h 732"/>
                <a:gd name="T10" fmla="*/ 2147483647 w 612"/>
                <a:gd name="T11" fmla="*/ 2147483647 h 732"/>
                <a:gd name="T12" fmla="*/ 2147483647 w 612"/>
                <a:gd name="T13" fmla="*/ 2147483647 h 732"/>
                <a:gd name="T14" fmla="*/ 2147483647 w 612"/>
                <a:gd name="T15" fmla="*/ 2147483647 h 732"/>
                <a:gd name="T16" fmla="*/ 2147483647 w 612"/>
                <a:gd name="T17" fmla="*/ 2147483647 h 732"/>
                <a:gd name="T18" fmla="*/ 2147483647 w 612"/>
                <a:gd name="T19" fmla="*/ 2147483647 h 732"/>
                <a:gd name="T20" fmla="*/ 2147483647 w 612"/>
                <a:gd name="T21" fmla="*/ 2147483647 h 732"/>
                <a:gd name="T22" fmla="*/ 2147483647 w 612"/>
                <a:gd name="T23" fmla="*/ 2147483647 h 732"/>
                <a:gd name="T24" fmla="*/ 2147483647 w 612"/>
                <a:gd name="T25" fmla="*/ 2147483647 h 732"/>
                <a:gd name="T26" fmla="*/ 2147483647 w 612"/>
                <a:gd name="T27" fmla="*/ 0 h 7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732"/>
                <a:gd name="T44" fmla="*/ 612 w 612"/>
                <a:gd name="T45" fmla="*/ 732 h 7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732">
                  <a:moveTo>
                    <a:pt x="0" y="732"/>
                  </a:moveTo>
                  <a:cubicBezTo>
                    <a:pt x="15" y="717"/>
                    <a:pt x="30" y="703"/>
                    <a:pt x="44" y="684"/>
                  </a:cubicBezTo>
                  <a:cubicBezTo>
                    <a:pt x="58" y="665"/>
                    <a:pt x="67" y="636"/>
                    <a:pt x="84" y="620"/>
                  </a:cubicBezTo>
                  <a:cubicBezTo>
                    <a:pt x="101" y="604"/>
                    <a:pt x="135" y="603"/>
                    <a:pt x="148" y="588"/>
                  </a:cubicBezTo>
                  <a:cubicBezTo>
                    <a:pt x="161" y="573"/>
                    <a:pt x="163" y="553"/>
                    <a:pt x="164" y="532"/>
                  </a:cubicBezTo>
                  <a:cubicBezTo>
                    <a:pt x="165" y="511"/>
                    <a:pt x="157" y="484"/>
                    <a:pt x="156" y="460"/>
                  </a:cubicBezTo>
                  <a:cubicBezTo>
                    <a:pt x="155" y="436"/>
                    <a:pt x="154" y="415"/>
                    <a:pt x="160" y="388"/>
                  </a:cubicBezTo>
                  <a:cubicBezTo>
                    <a:pt x="166" y="361"/>
                    <a:pt x="178" y="323"/>
                    <a:pt x="192" y="300"/>
                  </a:cubicBezTo>
                  <a:cubicBezTo>
                    <a:pt x="206" y="277"/>
                    <a:pt x="221" y="271"/>
                    <a:pt x="244" y="252"/>
                  </a:cubicBezTo>
                  <a:cubicBezTo>
                    <a:pt x="267" y="233"/>
                    <a:pt x="304" y="204"/>
                    <a:pt x="332" y="184"/>
                  </a:cubicBezTo>
                  <a:cubicBezTo>
                    <a:pt x="360" y="164"/>
                    <a:pt x="385" y="151"/>
                    <a:pt x="412" y="132"/>
                  </a:cubicBezTo>
                  <a:cubicBezTo>
                    <a:pt x="439" y="113"/>
                    <a:pt x="469" y="85"/>
                    <a:pt x="496" y="68"/>
                  </a:cubicBezTo>
                  <a:cubicBezTo>
                    <a:pt x="523" y="51"/>
                    <a:pt x="553" y="39"/>
                    <a:pt x="572" y="28"/>
                  </a:cubicBezTo>
                  <a:cubicBezTo>
                    <a:pt x="591" y="17"/>
                    <a:pt x="601" y="8"/>
                    <a:pt x="61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0">
              <a:extLst>
                <a:ext uri="{FF2B5EF4-FFF2-40B4-BE49-F238E27FC236}">
                  <a16:creationId xmlns:a16="http://schemas.microsoft.com/office/drawing/2014/main" id="{E11FF52E-A355-4782-8143-5A76BB57DC11}"/>
                </a:ext>
              </a:extLst>
            </p:cNvPr>
            <p:cNvSpPr>
              <a:spLocks/>
            </p:cNvSpPr>
            <p:nvPr/>
          </p:nvSpPr>
          <p:spPr bwMode="auto">
            <a:xfrm>
              <a:off x="2736850" y="2730500"/>
              <a:ext cx="342900" cy="673100"/>
            </a:xfrm>
            <a:custGeom>
              <a:avLst/>
              <a:gdLst>
                <a:gd name="T0" fmla="*/ 0 w 216"/>
                <a:gd name="T1" fmla="*/ 2147483647 h 424"/>
                <a:gd name="T2" fmla="*/ 2147483647 w 216"/>
                <a:gd name="T3" fmla="*/ 2147483647 h 424"/>
                <a:gd name="T4" fmla="*/ 2147483647 w 216"/>
                <a:gd name="T5" fmla="*/ 2147483647 h 424"/>
                <a:gd name="T6" fmla="*/ 2147483647 w 216"/>
                <a:gd name="T7" fmla="*/ 2147483647 h 424"/>
                <a:gd name="T8" fmla="*/ 2147483647 w 216"/>
                <a:gd name="T9" fmla="*/ 2147483647 h 424"/>
                <a:gd name="T10" fmla="*/ 2147483647 w 216"/>
                <a:gd name="T11" fmla="*/ 2147483647 h 424"/>
                <a:gd name="T12" fmla="*/ 2147483647 w 216"/>
                <a:gd name="T13" fmla="*/ 2147483647 h 424"/>
                <a:gd name="T14" fmla="*/ 2147483647 w 216"/>
                <a:gd name="T15" fmla="*/ 0 h 424"/>
                <a:gd name="T16" fmla="*/ 0 60000 65536"/>
                <a:gd name="T17" fmla="*/ 0 60000 65536"/>
                <a:gd name="T18" fmla="*/ 0 60000 65536"/>
                <a:gd name="T19" fmla="*/ 0 60000 65536"/>
                <a:gd name="T20" fmla="*/ 0 60000 65536"/>
                <a:gd name="T21" fmla="*/ 0 60000 65536"/>
                <a:gd name="T22" fmla="*/ 0 60000 65536"/>
                <a:gd name="T23" fmla="*/ 0 60000 65536"/>
                <a:gd name="T24" fmla="*/ 0 w 216"/>
                <a:gd name="T25" fmla="*/ 0 h 424"/>
                <a:gd name="T26" fmla="*/ 216 w 216"/>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 h="424">
                  <a:moveTo>
                    <a:pt x="0" y="424"/>
                  </a:moveTo>
                  <a:cubicBezTo>
                    <a:pt x="16" y="406"/>
                    <a:pt x="33" y="389"/>
                    <a:pt x="52" y="368"/>
                  </a:cubicBezTo>
                  <a:cubicBezTo>
                    <a:pt x="71" y="347"/>
                    <a:pt x="96" y="319"/>
                    <a:pt x="116" y="300"/>
                  </a:cubicBezTo>
                  <a:cubicBezTo>
                    <a:pt x="136" y="281"/>
                    <a:pt x="158" y="273"/>
                    <a:pt x="172" y="256"/>
                  </a:cubicBezTo>
                  <a:cubicBezTo>
                    <a:pt x="186" y="239"/>
                    <a:pt x="193" y="222"/>
                    <a:pt x="200" y="200"/>
                  </a:cubicBezTo>
                  <a:cubicBezTo>
                    <a:pt x="207" y="178"/>
                    <a:pt x="209" y="149"/>
                    <a:pt x="212" y="124"/>
                  </a:cubicBezTo>
                  <a:cubicBezTo>
                    <a:pt x="215" y="99"/>
                    <a:pt x="216" y="69"/>
                    <a:pt x="216" y="48"/>
                  </a:cubicBezTo>
                  <a:cubicBezTo>
                    <a:pt x="216" y="27"/>
                    <a:pt x="214" y="13"/>
                    <a:pt x="21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1">
              <a:extLst>
                <a:ext uri="{FF2B5EF4-FFF2-40B4-BE49-F238E27FC236}">
                  <a16:creationId xmlns:a16="http://schemas.microsoft.com/office/drawing/2014/main" id="{80E179E1-1B57-47E3-9AD0-E7BB0997E7D1}"/>
                </a:ext>
              </a:extLst>
            </p:cNvPr>
            <p:cNvSpPr>
              <a:spLocks/>
            </p:cNvSpPr>
            <p:nvPr/>
          </p:nvSpPr>
          <p:spPr bwMode="auto">
            <a:xfrm>
              <a:off x="1847850" y="3340100"/>
              <a:ext cx="228600" cy="647700"/>
            </a:xfrm>
            <a:custGeom>
              <a:avLst/>
              <a:gdLst>
                <a:gd name="T0" fmla="*/ 2147483647 w 144"/>
                <a:gd name="T1" fmla="*/ 2147483647 h 408"/>
                <a:gd name="T2" fmla="*/ 2147483647 w 144"/>
                <a:gd name="T3" fmla="*/ 2147483647 h 408"/>
                <a:gd name="T4" fmla="*/ 2147483647 w 144"/>
                <a:gd name="T5" fmla="*/ 2147483647 h 408"/>
                <a:gd name="T6" fmla="*/ 2147483647 w 144"/>
                <a:gd name="T7" fmla="*/ 2147483647 h 408"/>
                <a:gd name="T8" fmla="*/ 2147483647 w 144"/>
                <a:gd name="T9" fmla="*/ 2147483647 h 408"/>
                <a:gd name="T10" fmla="*/ 2147483647 w 144"/>
                <a:gd name="T11" fmla="*/ 2147483647 h 408"/>
                <a:gd name="T12" fmla="*/ 2147483647 w 144"/>
                <a:gd name="T13" fmla="*/ 2147483647 h 408"/>
                <a:gd name="T14" fmla="*/ 2147483647 w 144"/>
                <a:gd name="T15" fmla="*/ 2147483647 h 408"/>
                <a:gd name="T16" fmla="*/ 2147483647 w 144"/>
                <a:gd name="T17" fmla="*/ 2147483647 h 408"/>
                <a:gd name="T18" fmla="*/ 2147483647 w 144"/>
                <a:gd name="T19" fmla="*/ 0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408"/>
                <a:gd name="T32" fmla="*/ 144 w 144"/>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408">
                  <a:moveTo>
                    <a:pt x="80" y="408"/>
                  </a:moveTo>
                  <a:cubicBezTo>
                    <a:pt x="104" y="390"/>
                    <a:pt x="128" y="373"/>
                    <a:pt x="136" y="356"/>
                  </a:cubicBezTo>
                  <a:cubicBezTo>
                    <a:pt x="144" y="339"/>
                    <a:pt x="133" y="319"/>
                    <a:pt x="128" y="304"/>
                  </a:cubicBezTo>
                  <a:cubicBezTo>
                    <a:pt x="123" y="289"/>
                    <a:pt x="122" y="282"/>
                    <a:pt x="108" y="268"/>
                  </a:cubicBezTo>
                  <a:cubicBezTo>
                    <a:pt x="94" y="254"/>
                    <a:pt x="61" y="231"/>
                    <a:pt x="44" y="220"/>
                  </a:cubicBezTo>
                  <a:cubicBezTo>
                    <a:pt x="27" y="209"/>
                    <a:pt x="15" y="215"/>
                    <a:pt x="8" y="200"/>
                  </a:cubicBezTo>
                  <a:cubicBezTo>
                    <a:pt x="1" y="185"/>
                    <a:pt x="0" y="153"/>
                    <a:pt x="4" y="132"/>
                  </a:cubicBezTo>
                  <a:cubicBezTo>
                    <a:pt x="8" y="111"/>
                    <a:pt x="23" y="91"/>
                    <a:pt x="32" y="76"/>
                  </a:cubicBezTo>
                  <a:cubicBezTo>
                    <a:pt x="41" y="61"/>
                    <a:pt x="53" y="57"/>
                    <a:pt x="60" y="44"/>
                  </a:cubicBezTo>
                  <a:cubicBezTo>
                    <a:pt x="67" y="31"/>
                    <a:pt x="71" y="15"/>
                    <a:pt x="76"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2">
              <a:extLst>
                <a:ext uri="{FF2B5EF4-FFF2-40B4-BE49-F238E27FC236}">
                  <a16:creationId xmlns:a16="http://schemas.microsoft.com/office/drawing/2014/main" id="{6460CE79-68D0-483B-AA85-CAFCD0EDD942}"/>
                </a:ext>
              </a:extLst>
            </p:cNvPr>
            <p:cNvSpPr>
              <a:spLocks/>
            </p:cNvSpPr>
            <p:nvPr/>
          </p:nvSpPr>
          <p:spPr bwMode="auto">
            <a:xfrm>
              <a:off x="6040438" y="3130550"/>
              <a:ext cx="804862" cy="844550"/>
            </a:xfrm>
            <a:custGeom>
              <a:avLst/>
              <a:gdLst>
                <a:gd name="T0" fmla="*/ 2147483647 w 507"/>
                <a:gd name="T1" fmla="*/ 2147483647 h 532"/>
                <a:gd name="T2" fmla="*/ 2147483647 w 507"/>
                <a:gd name="T3" fmla="*/ 2147483647 h 532"/>
                <a:gd name="T4" fmla="*/ 2147483647 w 507"/>
                <a:gd name="T5" fmla="*/ 2147483647 h 532"/>
                <a:gd name="T6" fmla="*/ 2147483647 w 507"/>
                <a:gd name="T7" fmla="*/ 2147483647 h 532"/>
                <a:gd name="T8" fmla="*/ 2147483647 w 507"/>
                <a:gd name="T9" fmla="*/ 2147483647 h 532"/>
                <a:gd name="T10" fmla="*/ 2147483647 w 507"/>
                <a:gd name="T11" fmla="*/ 2147483647 h 532"/>
                <a:gd name="T12" fmla="*/ 2147483647 w 507"/>
                <a:gd name="T13" fmla="*/ 2147483647 h 532"/>
                <a:gd name="T14" fmla="*/ 2147483647 w 507"/>
                <a:gd name="T15" fmla="*/ 2147483647 h 532"/>
                <a:gd name="T16" fmla="*/ 2147483647 w 507"/>
                <a:gd name="T17" fmla="*/ 2147483647 h 532"/>
                <a:gd name="T18" fmla="*/ 2147483647 w 507"/>
                <a:gd name="T19" fmla="*/ 2147483647 h 532"/>
                <a:gd name="T20" fmla="*/ 2147483647 w 507"/>
                <a:gd name="T21" fmla="*/ 0 h 5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
                <a:gd name="T34" fmla="*/ 0 h 532"/>
                <a:gd name="T35" fmla="*/ 507 w 507"/>
                <a:gd name="T36" fmla="*/ 532 h 5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 h="532">
                  <a:moveTo>
                    <a:pt x="19" y="532"/>
                  </a:moveTo>
                  <a:cubicBezTo>
                    <a:pt x="15" y="501"/>
                    <a:pt x="12" y="471"/>
                    <a:pt x="11" y="444"/>
                  </a:cubicBezTo>
                  <a:cubicBezTo>
                    <a:pt x="10" y="417"/>
                    <a:pt x="0" y="387"/>
                    <a:pt x="15" y="368"/>
                  </a:cubicBezTo>
                  <a:cubicBezTo>
                    <a:pt x="30" y="349"/>
                    <a:pt x="66" y="348"/>
                    <a:pt x="99" y="332"/>
                  </a:cubicBezTo>
                  <a:cubicBezTo>
                    <a:pt x="132" y="316"/>
                    <a:pt x="179" y="289"/>
                    <a:pt x="211" y="272"/>
                  </a:cubicBezTo>
                  <a:cubicBezTo>
                    <a:pt x="243" y="255"/>
                    <a:pt x="265" y="244"/>
                    <a:pt x="291" y="228"/>
                  </a:cubicBezTo>
                  <a:cubicBezTo>
                    <a:pt x="317" y="212"/>
                    <a:pt x="350" y="193"/>
                    <a:pt x="367" y="176"/>
                  </a:cubicBezTo>
                  <a:cubicBezTo>
                    <a:pt x="384" y="159"/>
                    <a:pt x="378" y="137"/>
                    <a:pt x="391" y="124"/>
                  </a:cubicBezTo>
                  <a:cubicBezTo>
                    <a:pt x="404" y="111"/>
                    <a:pt x="434" y="107"/>
                    <a:pt x="447" y="96"/>
                  </a:cubicBezTo>
                  <a:cubicBezTo>
                    <a:pt x="460" y="85"/>
                    <a:pt x="461" y="72"/>
                    <a:pt x="471" y="56"/>
                  </a:cubicBezTo>
                  <a:cubicBezTo>
                    <a:pt x="481" y="40"/>
                    <a:pt x="501" y="13"/>
                    <a:pt x="507"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3">
              <a:extLst>
                <a:ext uri="{FF2B5EF4-FFF2-40B4-BE49-F238E27FC236}">
                  <a16:creationId xmlns:a16="http://schemas.microsoft.com/office/drawing/2014/main" id="{C6D159A1-A5CA-4F8E-BDCD-2821B73FB989}"/>
                </a:ext>
              </a:extLst>
            </p:cNvPr>
            <p:cNvSpPr>
              <a:spLocks/>
            </p:cNvSpPr>
            <p:nvPr/>
          </p:nvSpPr>
          <p:spPr bwMode="auto">
            <a:xfrm>
              <a:off x="7124700" y="5213350"/>
              <a:ext cx="679450" cy="1536700"/>
            </a:xfrm>
            <a:custGeom>
              <a:avLst/>
              <a:gdLst>
                <a:gd name="T0" fmla="*/ 2147483647 w 428"/>
                <a:gd name="T1" fmla="*/ 2147483647 h 968"/>
                <a:gd name="T2" fmla="*/ 2147483647 w 428"/>
                <a:gd name="T3" fmla="*/ 2147483647 h 968"/>
                <a:gd name="T4" fmla="*/ 2147483647 w 428"/>
                <a:gd name="T5" fmla="*/ 2147483647 h 968"/>
                <a:gd name="T6" fmla="*/ 2147483647 w 428"/>
                <a:gd name="T7" fmla="*/ 2147483647 h 968"/>
                <a:gd name="T8" fmla="*/ 2147483647 w 428"/>
                <a:gd name="T9" fmla="*/ 2147483647 h 968"/>
                <a:gd name="T10" fmla="*/ 2147483647 w 428"/>
                <a:gd name="T11" fmla="*/ 2147483647 h 968"/>
                <a:gd name="T12" fmla="*/ 2147483647 w 428"/>
                <a:gd name="T13" fmla="*/ 2147483647 h 968"/>
                <a:gd name="T14" fmla="*/ 2147483647 w 428"/>
                <a:gd name="T15" fmla="*/ 2147483647 h 968"/>
                <a:gd name="T16" fmla="*/ 2147483647 w 428"/>
                <a:gd name="T17" fmla="*/ 2147483647 h 968"/>
                <a:gd name="T18" fmla="*/ 0 w 428"/>
                <a:gd name="T19" fmla="*/ 0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968"/>
                <a:gd name="T32" fmla="*/ 428 w 428"/>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968">
                  <a:moveTo>
                    <a:pt x="428" y="968"/>
                  </a:moveTo>
                  <a:cubicBezTo>
                    <a:pt x="418" y="945"/>
                    <a:pt x="409" y="922"/>
                    <a:pt x="388" y="892"/>
                  </a:cubicBezTo>
                  <a:cubicBezTo>
                    <a:pt x="367" y="862"/>
                    <a:pt x="329" y="823"/>
                    <a:pt x="300" y="788"/>
                  </a:cubicBezTo>
                  <a:cubicBezTo>
                    <a:pt x="271" y="753"/>
                    <a:pt x="239" y="715"/>
                    <a:pt x="212" y="680"/>
                  </a:cubicBezTo>
                  <a:cubicBezTo>
                    <a:pt x="185" y="645"/>
                    <a:pt x="158" y="611"/>
                    <a:pt x="140" y="576"/>
                  </a:cubicBezTo>
                  <a:cubicBezTo>
                    <a:pt x="122" y="541"/>
                    <a:pt x="111" y="500"/>
                    <a:pt x="104" y="468"/>
                  </a:cubicBezTo>
                  <a:cubicBezTo>
                    <a:pt x="97" y="436"/>
                    <a:pt x="101" y="417"/>
                    <a:pt x="96" y="384"/>
                  </a:cubicBezTo>
                  <a:cubicBezTo>
                    <a:pt x="91" y="351"/>
                    <a:pt x="81" y="307"/>
                    <a:pt x="72" y="268"/>
                  </a:cubicBezTo>
                  <a:cubicBezTo>
                    <a:pt x="63" y="229"/>
                    <a:pt x="56" y="197"/>
                    <a:pt x="44" y="152"/>
                  </a:cubicBezTo>
                  <a:cubicBezTo>
                    <a:pt x="32" y="107"/>
                    <a:pt x="16" y="53"/>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4">
              <a:extLst>
                <a:ext uri="{FF2B5EF4-FFF2-40B4-BE49-F238E27FC236}">
                  <a16:creationId xmlns:a16="http://schemas.microsoft.com/office/drawing/2014/main" id="{7529A822-88D3-42F8-A79A-13BA00CB4334}"/>
                </a:ext>
              </a:extLst>
            </p:cNvPr>
            <p:cNvSpPr>
              <a:spLocks/>
            </p:cNvSpPr>
            <p:nvPr/>
          </p:nvSpPr>
          <p:spPr bwMode="auto">
            <a:xfrm>
              <a:off x="7259638" y="5156200"/>
              <a:ext cx="468312" cy="692150"/>
            </a:xfrm>
            <a:custGeom>
              <a:avLst/>
              <a:gdLst>
                <a:gd name="T0" fmla="*/ 2147483647 w 295"/>
                <a:gd name="T1" fmla="*/ 2147483647 h 436"/>
                <a:gd name="T2" fmla="*/ 2147483647 w 295"/>
                <a:gd name="T3" fmla="*/ 2147483647 h 436"/>
                <a:gd name="T4" fmla="*/ 2147483647 w 295"/>
                <a:gd name="T5" fmla="*/ 2147483647 h 436"/>
                <a:gd name="T6" fmla="*/ 2147483647 w 295"/>
                <a:gd name="T7" fmla="*/ 2147483647 h 436"/>
                <a:gd name="T8" fmla="*/ 2147483647 w 295"/>
                <a:gd name="T9" fmla="*/ 2147483647 h 436"/>
                <a:gd name="T10" fmla="*/ 2147483647 w 295"/>
                <a:gd name="T11" fmla="*/ 2147483647 h 436"/>
                <a:gd name="T12" fmla="*/ 2147483647 w 295"/>
                <a:gd name="T13" fmla="*/ 0 h 436"/>
                <a:gd name="T14" fmla="*/ 0 60000 65536"/>
                <a:gd name="T15" fmla="*/ 0 60000 65536"/>
                <a:gd name="T16" fmla="*/ 0 60000 65536"/>
                <a:gd name="T17" fmla="*/ 0 60000 65536"/>
                <a:gd name="T18" fmla="*/ 0 60000 65536"/>
                <a:gd name="T19" fmla="*/ 0 60000 65536"/>
                <a:gd name="T20" fmla="*/ 0 60000 65536"/>
                <a:gd name="T21" fmla="*/ 0 w 295"/>
                <a:gd name="T22" fmla="*/ 0 h 436"/>
                <a:gd name="T23" fmla="*/ 295 w 295"/>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436">
                  <a:moveTo>
                    <a:pt x="15" y="436"/>
                  </a:moveTo>
                  <a:cubicBezTo>
                    <a:pt x="7" y="430"/>
                    <a:pt x="0" y="424"/>
                    <a:pt x="11" y="408"/>
                  </a:cubicBezTo>
                  <a:cubicBezTo>
                    <a:pt x="22" y="392"/>
                    <a:pt x="64" y="363"/>
                    <a:pt x="79" y="340"/>
                  </a:cubicBezTo>
                  <a:cubicBezTo>
                    <a:pt x="94" y="317"/>
                    <a:pt x="86" y="295"/>
                    <a:pt x="99" y="268"/>
                  </a:cubicBezTo>
                  <a:cubicBezTo>
                    <a:pt x="112" y="241"/>
                    <a:pt x="130" y="207"/>
                    <a:pt x="155" y="176"/>
                  </a:cubicBezTo>
                  <a:cubicBezTo>
                    <a:pt x="180" y="145"/>
                    <a:pt x="224" y="109"/>
                    <a:pt x="247" y="80"/>
                  </a:cubicBezTo>
                  <a:cubicBezTo>
                    <a:pt x="270" y="51"/>
                    <a:pt x="282" y="25"/>
                    <a:pt x="295"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5">
              <a:extLst>
                <a:ext uri="{FF2B5EF4-FFF2-40B4-BE49-F238E27FC236}">
                  <a16:creationId xmlns:a16="http://schemas.microsoft.com/office/drawing/2014/main" id="{1885B923-7290-404D-88E5-E02A2ADCCA56}"/>
                </a:ext>
              </a:extLst>
            </p:cNvPr>
            <p:cNvSpPr>
              <a:spLocks/>
            </p:cNvSpPr>
            <p:nvPr/>
          </p:nvSpPr>
          <p:spPr bwMode="auto">
            <a:xfrm>
              <a:off x="6678613" y="5975350"/>
              <a:ext cx="427037" cy="774700"/>
            </a:xfrm>
            <a:custGeom>
              <a:avLst/>
              <a:gdLst>
                <a:gd name="T0" fmla="*/ 2147483647 w 269"/>
                <a:gd name="T1" fmla="*/ 2147483647 h 488"/>
                <a:gd name="T2" fmla="*/ 2147483647 w 269"/>
                <a:gd name="T3" fmla="*/ 2147483647 h 488"/>
                <a:gd name="T4" fmla="*/ 2147483647 w 269"/>
                <a:gd name="T5" fmla="*/ 2147483647 h 488"/>
                <a:gd name="T6" fmla="*/ 2147483647 w 269"/>
                <a:gd name="T7" fmla="*/ 2147483647 h 488"/>
                <a:gd name="T8" fmla="*/ 2147483647 w 269"/>
                <a:gd name="T9" fmla="*/ 2147483647 h 488"/>
                <a:gd name="T10" fmla="*/ 2147483647 w 269"/>
                <a:gd name="T11" fmla="*/ 2147483647 h 488"/>
                <a:gd name="T12" fmla="*/ 2147483647 w 269"/>
                <a:gd name="T13" fmla="*/ 2147483647 h 488"/>
                <a:gd name="T14" fmla="*/ 2147483647 w 269"/>
                <a:gd name="T15" fmla="*/ 0 h 488"/>
                <a:gd name="T16" fmla="*/ 0 60000 65536"/>
                <a:gd name="T17" fmla="*/ 0 60000 65536"/>
                <a:gd name="T18" fmla="*/ 0 60000 65536"/>
                <a:gd name="T19" fmla="*/ 0 60000 65536"/>
                <a:gd name="T20" fmla="*/ 0 60000 65536"/>
                <a:gd name="T21" fmla="*/ 0 60000 65536"/>
                <a:gd name="T22" fmla="*/ 0 60000 65536"/>
                <a:gd name="T23" fmla="*/ 0 60000 65536"/>
                <a:gd name="T24" fmla="*/ 0 w 269"/>
                <a:gd name="T25" fmla="*/ 0 h 488"/>
                <a:gd name="T26" fmla="*/ 269 w 269"/>
                <a:gd name="T27" fmla="*/ 488 h 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9" h="488">
                  <a:moveTo>
                    <a:pt x="269" y="488"/>
                  </a:moveTo>
                  <a:cubicBezTo>
                    <a:pt x="238" y="471"/>
                    <a:pt x="208" y="455"/>
                    <a:pt x="185" y="440"/>
                  </a:cubicBezTo>
                  <a:cubicBezTo>
                    <a:pt x="162" y="425"/>
                    <a:pt x="149" y="414"/>
                    <a:pt x="129" y="396"/>
                  </a:cubicBezTo>
                  <a:cubicBezTo>
                    <a:pt x="109" y="378"/>
                    <a:pt x="85" y="351"/>
                    <a:pt x="65" y="332"/>
                  </a:cubicBezTo>
                  <a:cubicBezTo>
                    <a:pt x="45" y="313"/>
                    <a:pt x="18" y="301"/>
                    <a:pt x="9" y="280"/>
                  </a:cubicBezTo>
                  <a:cubicBezTo>
                    <a:pt x="0" y="259"/>
                    <a:pt x="0" y="239"/>
                    <a:pt x="13" y="208"/>
                  </a:cubicBezTo>
                  <a:cubicBezTo>
                    <a:pt x="26" y="177"/>
                    <a:pt x="68" y="131"/>
                    <a:pt x="85" y="96"/>
                  </a:cubicBezTo>
                  <a:cubicBezTo>
                    <a:pt x="102" y="61"/>
                    <a:pt x="109" y="30"/>
                    <a:pt x="117"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6">
              <a:extLst>
                <a:ext uri="{FF2B5EF4-FFF2-40B4-BE49-F238E27FC236}">
                  <a16:creationId xmlns:a16="http://schemas.microsoft.com/office/drawing/2014/main" id="{AD660C3B-D237-4196-9F4E-47D2DD8DBCAC}"/>
                </a:ext>
              </a:extLst>
            </p:cNvPr>
            <p:cNvSpPr>
              <a:spLocks/>
            </p:cNvSpPr>
            <p:nvPr/>
          </p:nvSpPr>
          <p:spPr bwMode="auto">
            <a:xfrm>
              <a:off x="6481763" y="6102350"/>
              <a:ext cx="198437" cy="266700"/>
            </a:xfrm>
            <a:custGeom>
              <a:avLst/>
              <a:gdLst>
                <a:gd name="T0" fmla="*/ 2147483647 w 125"/>
                <a:gd name="T1" fmla="*/ 2147483647 h 168"/>
                <a:gd name="T2" fmla="*/ 2147483647 w 125"/>
                <a:gd name="T3" fmla="*/ 2147483647 h 168"/>
                <a:gd name="T4" fmla="*/ 2147483647 w 125"/>
                <a:gd name="T5" fmla="*/ 2147483647 h 168"/>
                <a:gd name="T6" fmla="*/ 2147483647 w 125"/>
                <a:gd name="T7" fmla="*/ 0 h 168"/>
                <a:gd name="T8" fmla="*/ 0 60000 65536"/>
                <a:gd name="T9" fmla="*/ 0 60000 65536"/>
                <a:gd name="T10" fmla="*/ 0 60000 65536"/>
                <a:gd name="T11" fmla="*/ 0 60000 65536"/>
                <a:gd name="T12" fmla="*/ 0 w 125"/>
                <a:gd name="T13" fmla="*/ 0 h 168"/>
                <a:gd name="T14" fmla="*/ 125 w 125"/>
                <a:gd name="T15" fmla="*/ 168 h 168"/>
              </a:gdLst>
              <a:ahLst/>
              <a:cxnLst>
                <a:cxn ang="T8">
                  <a:pos x="T0" y="T1"/>
                </a:cxn>
                <a:cxn ang="T9">
                  <a:pos x="T2" y="T3"/>
                </a:cxn>
                <a:cxn ang="T10">
                  <a:pos x="T4" y="T5"/>
                </a:cxn>
                <a:cxn ang="T11">
                  <a:pos x="T6" y="T7"/>
                </a:cxn>
              </a:cxnLst>
              <a:rect l="T12" t="T13" r="T14" b="T15"/>
              <a:pathLst>
                <a:path w="125" h="168">
                  <a:moveTo>
                    <a:pt x="125" y="168"/>
                  </a:moveTo>
                  <a:cubicBezTo>
                    <a:pt x="112" y="163"/>
                    <a:pt x="100" y="158"/>
                    <a:pt x="81" y="140"/>
                  </a:cubicBezTo>
                  <a:cubicBezTo>
                    <a:pt x="62" y="122"/>
                    <a:pt x="18" y="83"/>
                    <a:pt x="9" y="60"/>
                  </a:cubicBezTo>
                  <a:cubicBezTo>
                    <a:pt x="0" y="37"/>
                    <a:pt x="12" y="18"/>
                    <a:pt x="25"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7">
              <a:extLst>
                <a:ext uri="{FF2B5EF4-FFF2-40B4-BE49-F238E27FC236}">
                  <a16:creationId xmlns:a16="http://schemas.microsoft.com/office/drawing/2014/main" id="{6038BB8E-62A9-4596-B68B-E0D1C11015AC}"/>
                </a:ext>
              </a:extLst>
            </p:cNvPr>
            <p:cNvSpPr>
              <a:spLocks/>
            </p:cNvSpPr>
            <p:nvPr/>
          </p:nvSpPr>
          <p:spPr bwMode="auto">
            <a:xfrm>
              <a:off x="730250" y="3479800"/>
              <a:ext cx="800100" cy="298450"/>
            </a:xfrm>
            <a:custGeom>
              <a:avLst/>
              <a:gdLst>
                <a:gd name="T0" fmla="*/ 2147483647 w 504"/>
                <a:gd name="T1" fmla="*/ 2147483647 h 188"/>
                <a:gd name="T2" fmla="*/ 2147483647 w 504"/>
                <a:gd name="T3" fmla="*/ 2147483647 h 188"/>
                <a:gd name="T4" fmla="*/ 2147483647 w 504"/>
                <a:gd name="T5" fmla="*/ 2147483647 h 188"/>
                <a:gd name="T6" fmla="*/ 2147483647 w 504"/>
                <a:gd name="T7" fmla="*/ 2147483647 h 188"/>
                <a:gd name="T8" fmla="*/ 2147483647 w 504"/>
                <a:gd name="T9" fmla="*/ 2147483647 h 188"/>
                <a:gd name="T10" fmla="*/ 2147483647 w 504"/>
                <a:gd name="T11" fmla="*/ 2147483647 h 188"/>
                <a:gd name="T12" fmla="*/ 2147483647 w 504"/>
                <a:gd name="T13" fmla="*/ 2147483647 h 188"/>
                <a:gd name="T14" fmla="*/ 0 w 504"/>
                <a:gd name="T15" fmla="*/ 0 h 188"/>
                <a:gd name="T16" fmla="*/ 0 60000 65536"/>
                <a:gd name="T17" fmla="*/ 0 60000 65536"/>
                <a:gd name="T18" fmla="*/ 0 60000 65536"/>
                <a:gd name="T19" fmla="*/ 0 60000 65536"/>
                <a:gd name="T20" fmla="*/ 0 60000 65536"/>
                <a:gd name="T21" fmla="*/ 0 60000 65536"/>
                <a:gd name="T22" fmla="*/ 0 60000 65536"/>
                <a:gd name="T23" fmla="*/ 0 60000 65536"/>
                <a:gd name="T24" fmla="*/ 0 w 504"/>
                <a:gd name="T25" fmla="*/ 0 h 188"/>
                <a:gd name="T26" fmla="*/ 504 w 504"/>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4" h="188">
                  <a:moveTo>
                    <a:pt x="504" y="188"/>
                  </a:moveTo>
                  <a:cubicBezTo>
                    <a:pt x="481" y="173"/>
                    <a:pt x="459" y="159"/>
                    <a:pt x="432" y="148"/>
                  </a:cubicBezTo>
                  <a:cubicBezTo>
                    <a:pt x="405" y="137"/>
                    <a:pt x="371" y="128"/>
                    <a:pt x="344" y="120"/>
                  </a:cubicBezTo>
                  <a:cubicBezTo>
                    <a:pt x="317" y="112"/>
                    <a:pt x="296" y="105"/>
                    <a:pt x="272" y="100"/>
                  </a:cubicBezTo>
                  <a:cubicBezTo>
                    <a:pt x="248" y="95"/>
                    <a:pt x="227" y="96"/>
                    <a:pt x="200" y="92"/>
                  </a:cubicBezTo>
                  <a:cubicBezTo>
                    <a:pt x="173" y="88"/>
                    <a:pt x="135" y="83"/>
                    <a:pt x="108" y="76"/>
                  </a:cubicBezTo>
                  <a:cubicBezTo>
                    <a:pt x="81" y="69"/>
                    <a:pt x="58" y="65"/>
                    <a:pt x="40" y="52"/>
                  </a:cubicBezTo>
                  <a:cubicBezTo>
                    <a:pt x="22" y="39"/>
                    <a:pt x="11" y="19"/>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8">
              <a:extLst>
                <a:ext uri="{FF2B5EF4-FFF2-40B4-BE49-F238E27FC236}">
                  <a16:creationId xmlns:a16="http://schemas.microsoft.com/office/drawing/2014/main" id="{AD6C0E84-24C5-4E3A-ABF3-E0E43F1D1B90}"/>
                </a:ext>
              </a:extLst>
            </p:cNvPr>
            <p:cNvSpPr>
              <a:spLocks/>
            </p:cNvSpPr>
            <p:nvPr/>
          </p:nvSpPr>
          <p:spPr bwMode="auto">
            <a:xfrm>
              <a:off x="1244600" y="3422650"/>
              <a:ext cx="273050" cy="355600"/>
            </a:xfrm>
            <a:custGeom>
              <a:avLst/>
              <a:gdLst>
                <a:gd name="T0" fmla="*/ 2147483647 w 172"/>
                <a:gd name="T1" fmla="*/ 2147483647 h 224"/>
                <a:gd name="T2" fmla="*/ 2147483647 w 172"/>
                <a:gd name="T3" fmla="*/ 2147483647 h 224"/>
                <a:gd name="T4" fmla="*/ 2147483647 w 172"/>
                <a:gd name="T5" fmla="*/ 2147483647 h 224"/>
                <a:gd name="T6" fmla="*/ 2147483647 w 172"/>
                <a:gd name="T7" fmla="*/ 2147483647 h 224"/>
                <a:gd name="T8" fmla="*/ 0 w 172"/>
                <a:gd name="T9" fmla="*/ 0 h 224"/>
                <a:gd name="T10" fmla="*/ 0 60000 65536"/>
                <a:gd name="T11" fmla="*/ 0 60000 65536"/>
                <a:gd name="T12" fmla="*/ 0 60000 65536"/>
                <a:gd name="T13" fmla="*/ 0 60000 65536"/>
                <a:gd name="T14" fmla="*/ 0 60000 65536"/>
                <a:gd name="T15" fmla="*/ 0 w 172"/>
                <a:gd name="T16" fmla="*/ 0 h 224"/>
                <a:gd name="T17" fmla="*/ 172 w 172"/>
                <a:gd name="T18" fmla="*/ 224 h 224"/>
              </a:gdLst>
              <a:ahLst/>
              <a:cxnLst>
                <a:cxn ang="T10">
                  <a:pos x="T0" y="T1"/>
                </a:cxn>
                <a:cxn ang="T11">
                  <a:pos x="T2" y="T3"/>
                </a:cxn>
                <a:cxn ang="T12">
                  <a:pos x="T4" y="T5"/>
                </a:cxn>
                <a:cxn ang="T13">
                  <a:pos x="T6" y="T7"/>
                </a:cxn>
                <a:cxn ang="T14">
                  <a:pos x="T8" y="T9"/>
                </a:cxn>
              </a:cxnLst>
              <a:rect l="T15" t="T16" r="T17" b="T18"/>
              <a:pathLst>
                <a:path w="172" h="224">
                  <a:moveTo>
                    <a:pt x="172" y="224"/>
                  </a:moveTo>
                  <a:cubicBezTo>
                    <a:pt x="168" y="206"/>
                    <a:pt x="165" y="189"/>
                    <a:pt x="156" y="168"/>
                  </a:cubicBezTo>
                  <a:cubicBezTo>
                    <a:pt x="147" y="147"/>
                    <a:pt x="134" y="122"/>
                    <a:pt x="120" y="100"/>
                  </a:cubicBezTo>
                  <a:cubicBezTo>
                    <a:pt x="106" y="78"/>
                    <a:pt x="92" y="53"/>
                    <a:pt x="72" y="36"/>
                  </a:cubicBezTo>
                  <a:cubicBezTo>
                    <a:pt x="52" y="19"/>
                    <a:pt x="26" y="9"/>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9">
              <a:extLst>
                <a:ext uri="{FF2B5EF4-FFF2-40B4-BE49-F238E27FC236}">
                  <a16:creationId xmlns:a16="http://schemas.microsoft.com/office/drawing/2014/main" id="{9F01A00E-2B93-42F5-AD48-BDD565FE94B5}"/>
                </a:ext>
              </a:extLst>
            </p:cNvPr>
            <p:cNvSpPr>
              <a:spLocks/>
            </p:cNvSpPr>
            <p:nvPr/>
          </p:nvSpPr>
          <p:spPr bwMode="auto">
            <a:xfrm>
              <a:off x="3382963" y="3238500"/>
              <a:ext cx="852487" cy="1549400"/>
            </a:xfrm>
            <a:custGeom>
              <a:avLst/>
              <a:gdLst>
                <a:gd name="T0" fmla="*/ 2147483647 w 537"/>
                <a:gd name="T1" fmla="*/ 2147483647 h 976"/>
                <a:gd name="T2" fmla="*/ 2147483647 w 537"/>
                <a:gd name="T3" fmla="*/ 2147483647 h 976"/>
                <a:gd name="T4" fmla="*/ 2147483647 w 537"/>
                <a:gd name="T5" fmla="*/ 2147483647 h 976"/>
                <a:gd name="T6" fmla="*/ 2147483647 w 537"/>
                <a:gd name="T7" fmla="*/ 2147483647 h 976"/>
                <a:gd name="T8" fmla="*/ 2147483647 w 537"/>
                <a:gd name="T9" fmla="*/ 2147483647 h 976"/>
                <a:gd name="T10" fmla="*/ 2147483647 w 537"/>
                <a:gd name="T11" fmla="*/ 2147483647 h 976"/>
                <a:gd name="T12" fmla="*/ 2147483647 w 537"/>
                <a:gd name="T13" fmla="*/ 2147483647 h 976"/>
                <a:gd name="T14" fmla="*/ 2147483647 w 537"/>
                <a:gd name="T15" fmla="*/ 2147483647 h 976"/>
                <a:gd name="T16" fmla="*/ 2147483647 w 537"/>
                <a:gd name="T17" fmla="*/ 2147483647 h 976"/>
                <a:gd name="T18" fmla="*/ 2147483647 w 537"/>
                <a:gd name="T19" fmla="*/ 2147483647 h 976"/>
                <a:gd name="T20" fmla="*/ 2147483647 w 537"/>
                <a:gd name="T21" fmla="*/ 2147483647 h 976"/>
                <a:gd name="T22" fmla="*/ 2147483647 w 537"/>
                <a:gd name="T23" fmla="*/ 2147483647 h 976"/>
                <a:gd name="T24" fmla="*/ 2147483647 w 537"/>
                <a:gd name="T25" fmla="*/ 2147483647 h 976"/>
                <a:gd name="T26" fmla="*/ 2147483647 w 537"/>
                <a:gd name="T27" fmla="*/ 2147483647 h 976"/>
                <a:gd name="T28" fmla="*/ 2147483647 w 537"/>
                <a:gd name="T29" fmla="*/ 2147483647 h 976"/>
                <a:gd name="T30" fmla="*/ 2147483647 w 537"/>
                <a:gd name="T31" fmla="*/ 2147483647 h 976"/>
                <a:gd name="T32" fmla="*/ 2147483647 w 537"/>
                <a:gd name="T33" fmla="*/ 0 h 9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7"/>
                <a:gd name="T52" fmla="*/ 0 h 976"/>
                <a:gd name="T53" fmla="*/ 537 w 537"/>
                <a:gd name="T54" fmla="*/ 976 h 9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7" h="976">
                  <a:moveTo>
                    <a:pt x="537" y="976"/>
                  </a:moveTo>
                  <a:cubicBezTo>
                    <a:pt x="521" y="962"/>
                    <a:pt x="505" y="949"/>
                    <a:pt x="489" y="944"/>
                  </a:cubicBezTo>
                  <a:cubicBezTo>
                    <a:pt x="473" y="939"/>
                    <a:pt x="446" y="957"/>
                    <a:pt x="441" y="948"/>
                  </a:cubicBezTo>
                  <a:cubicBezTo>
                    <a:pt x="436" y="939"/>
                    <a:pt x="458" y="911"/>
                    <a:pt x="457" y="892"/>
                  </a:cubicBezTo>
                  <a:cubicBezTo>
                    <a:pt x="456" y="873"/>
                    <a:pt x="454" y="852"/>
                    <a:pt x="437" y="836"/>
                  </a:cubicBezTo>
                  <a:cubicBezTo>
                    <a:pt x="420" y="820"/>
                    <a:pt x="384" y="811"/>
                    <a:pt x="357" y="796"/>
                  </a:cubicBezTo>
                  <a:cubicBezTo>
                    <a:pt x="330" y="781"/>
                    <a:pt x="307" y="761"/>
                    <a:pt x="277" y="748"/>
                  </a:cubicBezTo>
                  <a:cubicBezTo>
                    <a:pt x="247" y="735"/>
                    <a:pt x="215" y="726"/>
                    <a:pt x="177" y="716"/>
                  </a:cubicBezTo>
                  <a:cubicBezTo>
                    <a:pt x="139" y="706"/>
                    <a:pt x="76" y="702"/>
                    <a:pt x="49" y="688"/>
                  </a:cubicBezTo>
                  <a:cubicBezTo>
                    <a:pt x="22" y="674"/>
                    <a:pt x="25" y="661"/>
                    <a:pt x="17" y="632"/>
                  </a:cubicBezTo>
                  <a:cubicBezTo>
                    <a:pt x="9" y="603"/>
                    <a:pt x="0" y="549"/>
                    <a:pt x="1" y="516"/>
                  </a:cubicBezTo>
                  <a:cubicBezTo>
                    <a:pt x="2" y="483"/>
                    <a:pt x="16" y="463"/>
                    <a:pt x="25" y="436"/>
                  </a:cubicBezTo>
                  <a:cubicBezTo>
                    <a:pt x="34" y="409"/>
                    <a:pt x="44" y="388"/>
                    <a:pt x="53" y="356"/>
                  </a:cubicBezTo>
                  <a:cubicBezTo>
                    <a:pt x="62" y="324"/>
                    <a:pt x="77" y="275"/>
                    <a:pt x="81" y="244"/>
                  </a:cubicBezTo>
                  <a:cubicBezTo>
                    <a:pt x="85" y="213"/>
                    <a:pt x="75" y="197"/>
                    <a:pt x="77" y="168"/>
                  </a:cubicBezTo>
                  <a:cubicBezTo>
                    <a:pt x="79" y="139"/>
                    <a:pt x="88" y="96"/>
                    <a:pt x="93" y="68"/>
                  </a:cubicBezTo>
                  <a:cubicBezTo>
                    <a:pt x="98" y="40"/>
                    <a:pt x="103" y="20"/>
                    <a:pt x="109"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0">
              <a:extLst>
                <a:ext uri="{FF2B5EF4-FFF2-40B4-BE49-F238E27FC236}">
                  <a16:creationId xmlns:a16="http://schemas.microsoft.com/office/drawing/2014/main" id="{1BE02E92-E153-461B-A03F-EB03C9B1B123}"/>
                </a:ext>
              </a:extLst>
            </p:cNvPr>
            <p:cNvSpPr>
              <a:spLocks/>
            </p:cNvSpPr>
            <p:nvPr/>
          </p:nvSpPr>
          <p:spPr bwMode="auto">
            <a:xfrm>
              <a:off x="5530850" y="3009900"/>
              <a:ext cx="268288" cy="787400"/>
            </a:xfrm>
            <a:custGeom>
              <a:avLst/>
              <a:gdLst>
                <a:gd name="T0" fmla="*/ 0 w 169"/>
                <a:gd name="T1" fmla="*/ 2147483647 h 496"/>
                <a:gd name="T2" fmla="*/ 2147483647 w 169"/>
                <a:gd name="T3" fmla="*/ 2147483647 h 496"/>
                <a:gd name="T4" fmla="*/ 2147483647 w 169"/>
                <a:gd name="T5" fmla="*/ 2147483647 h 496"/>
                <a:gd name="T6" fmla="*/ 2147483647 w 169"/>
                <a:gd name="T7" fmla="*/ 2147483647 h 496"/>
                <a:gd name="T8" fmla="*/ 2147483647 w 169"/>
                <a:gd name="T9" fmla="*/ 2147483647 h 496"/>
                <a:gd name="T10" fmla="*/ 2147483647 w 169"/>
                <a:gd name="T11" fmla="*/ 2147483647 h 496"/>
                <a:gd name="T12" fmla="*/ 2147483647 w 169"/>
                <a:gd name="T13" fmla="*/ 2147483647 h 496"/>
                <a:gd name="T14" fmla="*/ 2147483647 w 169"/>
                <a:gd name="T15" fmla="*/ 2147483647 h 496"/>
                <a:gd name="T16" fmla="*/ 2147483647 w 169"/>
                <a:gd name="T17" fmla="*/ 2147483647 h 496"/>
                <a:gd name="T18" fmla="*/ 2147483647 w 169"/>
                <a:gd name="T19" fmla="*/ 2147483647 h 496"/>
                <a:gd name="T20" fmla="*/ 2147483647 w 169"/>
                <a:gd name="T21" fmla="*/ 0 h 4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9"/>
                <a:gd name="T34" fmla="*/ 0 h 496"/>
                <a:gd name="T35" fmla="*/ 169 w 169"/>
                <a:gd name="T36" fmla="*/ 496 h 4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9" h="496">
                  <a:moveTo>
                    <a:pt x="0" y="496"/>
                  </a:moveTo>
                  <a:cubicBezTo>
                    <a:pt x="22" y="484"/>
                    <a:pt x="44" y="473"/>
                    <a:pt x="60" y="460"/>
                  </a:cubicBezTo>
                  <a:cubicBezTo>
                    <a:pt x="76" y="447"/>
                    <a:pt x="90" y="429"/>
                    <a:pt x="96" y="416"/>
                  </a:cubicBezTo>
                  <a:cubicBezTo>
                    <a:pt x="102" y="403"/>
                    <a:pt x="97" y="397"/>
                    <a:pt x="96" y="384"/>
                  </a:cubicBezTo>
                  <a:cubicBezTo>
                    <a:pt x="95" y="371"/>
                    <a:pt x="85" y="351"/>
                    <a:pt x="92" y="336"/>
                  </a:cubicBezTo>
                  <a:cubicBezTo>
                    <a:pt x="99" y="321"/>
                    <a:pt x="127" y="312"/>
                    <a:pt x="136" y="296"/>
                  </a:cubicBezTo>
                  <a:cubicBezTo>
                    <a:pt x="145" y="280"/>
                    <a:pt x="145" y="265"/>
                    <a:pt x="148" y="240"/>
                  </a:cubicBezTo>
                  <a:cubicBezTo>
                    <a:pt x="151" y="215"/>
                    <a:pt x="149" y="172"/>
                    <a:pt x="152" y="144"/>
                  </a:cubicBezTo>
                  <a:cubicBezTo>
                    <a:pt x="155" y="116"/>
                    <a:pt x="167" y="91"/>
                    <a:pt x="168" y="72"/>
                  </a:cubicBezTo>
                  <a:cubicBezTo>
                    <a:pt x="169" y="53"/>
                    <a:pt x="159" y="40"/>
                    <a:pt x="156" y="28"/>
                  </a:cubicBezTo>
                  <a:cubicBezTo>
                    <a:pt x="153" y="16"/>
                    <a:pt x="152" y="8"/>
                    <a:pt x="15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31">
              <a:extLst>
                <a:ext uri="{FF2B5EF4-FFF2-40B4-BE49-F238E27FC236}">
                  <a16:creationId xmlns:a16="http://schemas.microsoft.com/office/drawing/2014/main" id="{69601BCB-1075-447E-B51E-D861B58E696C}"/>
                </a:ext>
              </a:extLst>
            </p:cNvPr>
            <p:cNvSpPr>
              <a:spLocks/>
            </p:cNvSpPr>
            <p:nvPr/>
          </p:nvSpPr>
          <p:spPr bwMode="auto">
            <a:xfrm>
              <a:off x="7531100" y="4114800"/>
              <a:ext cx="781050" cy="628650"/>
            </a:xfrm>
            <a:custGeom>
              <a:avLst/>
              <a:gdLst>
                <a:gd name="T0" fmla="*/ 0 w 492"/>
                <a:gd name="T1" fmla="*/ 2147483647 h 396"/>
                <a:gd name="T2" fmla="*/ 2147483647 w 492"/>
                <a:gd name="T3" fmla="*/ 2147483647 h 396"/>
                <a:gd name="T4" fmla="*/ 2147483647 w 492"/>
                <a:gd name="T5" fmla="*/ 2147483647 h 396"/>
                <a:gd name="T6" fmla="*/ 2147483647 w 492"/>
                <a:gd name="T7" fmla="*/ 2147483647 h 396"/>
                <a:gd name="T8" fmla="*/ 2147483647 w 492"/>
                <a:gd name="T9" fmla="*/ 2147483647 h 396"/>
                <a:gd name="T10" fmla="*/ 2147483647 w 492"/>
                <a:gd name="T11" fmla="*/ 2147483647 h 396"/>
                <a:gd name="T12" fmla="*/ 2147483647 w 492"/>
                <a:gd name="T13" fmla="*/ 2147483647 h 396"/>
                <a:gd name="T14" fmla="*/ 2147483647 w 492"/>
                <a:gd name="T15" fmla="*/ 0 h 396"/>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396"/>
                <a:gd name="T26" fmla="*/ 492 w 492"/>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396">
                  <a:moveTo>
                    <a:pt x="0" y="396"/>
                  </a:moveTo>
                  <a:cubicBezTo>
                    <a:pt x="39" y="387"/>
                    <a:pt x="78" y="379"/>
                    <a:pt x="116" y="364"/>
                  </a:cubicBezTo>
                  <a:cubicBezTo>
                    <a:pt x="154" y="349"/>
                    <a:pt x="202" y="329"/>
                    <a:pt x="228" y="308"/>
                  </a:cubicBezTo>
                  <a:cubicBezTo>
                    <a:pt x="254" y="287"/>
                    <a:pt x="253" y="259"/>
                    <a:pt x="272" y="236"/>
                  </a:cubicBezTo>
                  <a:cubicBezTo>
                    <a:pt x="291" y="213"/>
                    <a:pt x="322" y="181"/>
                    <a:pt x="344" y="168"/>
                  </a:cubicBezTo>
                  <a:cubicBezTo>
                    <a:pt x="366" y="155"/>
                    <a:pt x="389" y="175"/>
                    <a:pt x="404" y="160"/>
                  </a:cubicBezTo>
                  <a:cubicBezTo>
                    <a:pt x="419" y="145"/>
                    <a:pt x="417" y="103"/>
                    <a:pt x="432" y="76"/>
                  </a:cubicBezTo>
                  <a:cubicBezTo>
                    <a:pt x="447" y="49"/>
                    <a:pt x="469" y="24"/>
                    <a:pt x="49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32">
              <a:extLst>
                <a:ext uri="{FF2B5EF4-FFF2-40B4-BE49-F238E27FC236}">
                  <a16:creationId xmlns:a16="http://schemas.microsoft.com/office/drawing/2014/main" id="{898DC59E-9F07-4426-8CAC-6EBBF1A33950}"/>
                </a:ext>
              </a:extLst>
            </p:cNvPr>
            <p:cNvSpPr>
              <a:spLocks/>
            </p:cNvSpPr>
            <p:nvPr/>
          </p:nvSpPr>
          <p:spPr bwMode="auto">
            <a:xfrm>
              <a:off x="7423150" y="3111500"/>
              <a:ext cx="604838" cy="495300"/>
            </a:xfrm>
            <a:custGeom>
              <a:avLst/>
              <a:gdLst>
                <a:gd name="T0" fmla="*/ 2147483647 w 381"/>
                <a:gd name="T1" fmla="*/ 2147483647 h 312"/>
                <a:gd name="T2" fmla="*/ 2147483647 w 381"/>
                <a:gd name="T3" fmla="*/ 2147483647 h 312"/>
                <a:gd name="T4" fmla="*/ 2147483647 w 381"/>
                <a:gd name="T5" fmla="*/ 2147483647 h 312"/>
                <a:gd name="T6" fmla="*/ 2147483647 w 381"/>
                <a:gd name="T7" fmla="*/ 2147483647 h 312"/>
                <a:gd name="T8" fmla="*/ 2147483647 w 381"/>
                <a:gd name="T9" fmla="*/ 2147483647 h 312"/>
                <a:gd name="T10" fmla="*/ 2147483647 w 381"/>
                <a:gd name="T11" fmla="*/ 2147483647 h 312"/>
                <a:gd name="T12" fmla="*/ 2147483647 w 381"/>
                <a:gd name="T13" fmla="*/ 2147483647 h 312"/>
                <a:gd name="T14" fmla="*/ 2147483647 w 381"/>
                <a:gd name="T15" fmla="*/ 2147483647 h 312"/>
                <a:gd name="T16" fmla="*/ 2147483647 w 381"/>
                <a:gd name="T17" fmla="*/ 2147483647 h 312"/>
                <a:gd name="T18" fmla="*/ 2147483647 w 381"/>
                <a:gd name="T19" fmla="*/ 2147483647 h 312"/>
                <a:gd name="T20" fmla="*/ 2147483647 w 381"/>
                <a:gd name="T21" fmla="*/ 2147483647 h 312"/>
                <a:gd name="T22" fmla="*/ 0 w 381"/>
                <a:gd name="T23" fmla="*/ 0 h 3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1"/>
                <a:gd name="T37" fmla="*/ 0 h 312"/>
                <a:gd name="T38" fmla="*/ 381 w 381"/>
                <a:gd name="T39" fmla="*/ 312 h 3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1" h="312">
                  <a:moveTo>
                    <a:pt x="188" y="312"/>
                  </a:moveTo>
                  <a:cubicBezTo>
                    <a:pt x="206" y="292"/>
                    <a:pt x="225" y="273"/>
                    <a:pt x="244" y="260"/>
                  </a:cubicBezTo>
                  <a:cubicBezTo>
                    <a:pt x="263" y="247"/>
                    <a:pt x="285" y="239"/>
                    <a:pt x="304" y="232"/>
                  </a:cubicBezTo>
                  <a:cubicBezTo>
                    <a:pt x="323" y="225"/>
                    <a:pt x="347" y="228"/>
                    <a:pt x="360" y="216"/>
                  </a:cubicBezTo>
                  <a:cubicBezTo>
                    <a:pt x="373" y="204"/>
                    <a:pt x="381" y="176"/>
                    <a:pt x="380" y="160"/>
                  </a:cubicBezTo>
                  <a:cubicBezTo>
                    <a:pt x="379" y="144"/>
                    <a:pt x="366" y="127"/>
                    <a:pt x="352" y="120"/>
                  </a:cubicBezTo>
                  <a:cubicBezTo>
                    <a:pt x="338" y="113"/>
                    <a:pt x="319" y="125"/>
                    <a:pt x="296" y="120"/>
                  </a:cubicBezTo>
                  <a:cubicBezTo>
                    <a:pt x="273" y="115"/>
                    <a:pt x="237" y="92"/>
                    <a:pt x="216" y="88"/>
                  </a:cubicBezTo>
                  <a:cubicBezTo>
                    <a:pt x="195" y="84"/>
                    <a:pt x="190" y="96"/>
                    <a:pt x="168" y="96"/>
                  </a:cubicBezTo>
                  <a:cubicBezTo>
                    <a:pt x="146" y="96"/>
                    <a:pt x="106" y="97"/>
                    <a:pt x="84" y="88"/>
                  </a:cubicBezTo>
                  <a:cubicBezTo>
                    <a:pt x="62" y="79"/>
                    <a:pt x="50" y="55"/>
                    <a:pt x="36" y="40"/>
                  </a:cubicBezTo>
                  <a:cubicBezTo>
                    <a:pt x="22" y="25"/>
                    <a:pt x="11" y="12"/>
                    <a:pt x="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33">
              <a:extLst>
                <a:ext uri="{FF2B5EF4-FFF2-40B4-BE49-F238E27FC236}">
                  <a16:creationId xmlns:a16="http://schemas.microsoft.com/office/drawing/2014/main" id="{D8EEEAE2-30D0-4F4F-95CF-894F2613D0E1}"/>
                </a:ext>
              </a:extLst>
            </p:cNvPr>
            <p:cNvSpPr>
              <a:spLocks/>
            </p:cNvSpPr>
            <p:nvPr/>
          </p:nvSpPr>
          <p:spPr bwMode="auto">
            <a:xfrm>
              <a:off x="6024563" y="3422650"/>
              <a:ext cx="153987" cy="285750"/>
            </a:xfrm>
            <a:custGeom>
              <a:avLst/>
              <a:gdLst>
                <a:gd name="T0" fmla="*/ 2147483647 w 97"/>
                <a:gd name="T1" fmla="*/ 2147483647 h 180"/>
                <a:gd name="T2" fmla="*/ 2147483647 w 97"/>
                <a:gd name="T3" fmla="*/ 2147483647 h 180"/>
                <a:gd name="T4" fmla="*/ 2147483647 w 97"/>
                <a:gd name="T5" fmla="*/ 2147483647 h 180"/>
                <a:gd name="T6" fmla="*/ 2147483647 w 97"/>
                <a:gd name="T7" fmla="*/ 2147483647 h 180"/>
                <a:gd name="T8" fmla="*/ 2147483647 w 97"/>
                <a:gd name="T9" fmla="*/ 2147483647 h 180"/>
                <a:gd name="T10" fmla="*/ 2147483647 w 97"/>
                <a:gd name="T11" fmla="*/ 0 h 180"/>
                <a:gd name="T12" fmla="*/ 0 60000 65536"/>
                <a:gd name="T13" fmla="*/ 0 60000 65536"/>
                <a:gd name="T14" fmla="*/ 0 60000 65536"/>
                <a:gd name="T15" fmla="*/ 0 60000 65536"/>
                <a:gd name="T16" fmla="*/ 0 60000 65536"/>
                <a:gd name="T17" fmla="*/ 0 60000 65536"/>
                <a:gd name="T18" fmla="*/ 0 w 97"/>
                <a:gd name="T19" fmla="*/ 0 h 180"/>
                <a:gd name="T20" fmla="*/ 97 w 97"/>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97" h="180">
                  <a:moveTo>
                    <a:pt x="25" y="180"/>
                  </a:moveTo>
                  <a:cubicBezTo>
                    <a:pt x="16" y="171"/>
                    <a:pt x="8" y="163"/>
                    <a:pt x="5" y="148"/>
                  </a:cubicBezTo>
                  <a:cubicBezTo>
                    <a:pt x="2" y="133"/>
                    <a:pt x="0" y="109"/>
                    <a:pt x="5" y="92"/>
                  </a:cubicBezTo>
                  <a:cubicBezTo>
                    <a:pt x="10" y="75"/>
                    <a:pt x="24" y="59"/>
                    <a:pt x="33" y="48"/>
                  </a:cubicBezTo>
                  <a:cubicBezTo>
                    <a:pt x="42" y="37"/>
                    <a:pt x="50" y="36"/>
                    <a:pt x="61" y="28"/>
                  </a:cubicBezTo>
                  <a:cubicBezTo>
                    <a:pt x="72" y="20"/>
                    <a:pt x="84" y="10"/>
                    <a:pt x="97"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4">
              <a:extLst>
                <a:ext uri="{FF2B5EF4-FFF2-40B4-BE49-F238E27FC236}">
                  <a16:creationId xmlns:a16="http://schemas.microsoft.com/office/drawing/2014/main" id="{F164FE1E-987D-481B-BAB5-D7D5F4044B42}"/>
                </a:ext>
              </a:extLst>
            </p:cNvPr>
            <p:cNvSpPr>
              <a:spLocks/>
            </p:cNvSpPr>
            <p:nvPr/>
          </p:nvSpPr>
          <p:spPr bwMode="auto">
            <a:xfrm>
              <a:off x="7683500" y="3473450"/>
              <a:ext cx="565150" cy="381000"/>
            </a:xfrm>
            <a:custGeom>
              <a:avLst/>
              <a:gdLst>
                <a:gd name="T0" fmla="*/ 0 w 356"/>
                <a:gd name="T1" fmla="*/ 2147483647 h 240"/>
                <a:gd name="T2" fmla="*/ 2147483647 w 356"/>
                <a:gd name="T3" fmla="*/ 2147483647 h 240"/>
                <a:gd name="T4" fmla="*/ 2147483647 w 356"/>
                <a:gd name="T5" fmla="*/ 2147483647 h 240"/>
                <a:gd name="T6" fmla="*/ 2147483647 w 356"/>
                <a:gd name="T7" fmla="*/ 2147483647 h 240"/>
                <a:gd name="T8" fmla="*/ 2147483647 w 356"/>
                <a:gd name="T9" fmla="*/ 2147483647 h 240"/>
                <a:gd name="T10" fmla="*/ 2147483647 w 356"/>
                <a:gd name="T11" fmla="*/ 0 h 240"/>
                <a:gd name="T12" fmla="*/ 0 60000 65536"/>
                <a:gd name="T13" fmla="*/ 0 60000 65536"/>
                <a:gd name="T14" fmla="*/ 0 60000 65536"/>
                <a:gd name="T15" fmla="*/ 0 60000 65536"/>
                <a:gd name="T16" fmla="*/ 0 60000 65536"/>
                <a:gd name="T17" fmla="*/ 0 60000 65536"/>
                <a:gd name="T18" fmla="*/ 0 w 356"/>
                <a:gd name="T19" fmla="*/ 0 h 240"/>
                <a:gd name="T20" fmla="*/ 356 w 356"/>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56" h="240">
                  <a:moveTo>
                    <a:pt x="0" y="240"/>
                  </a:moveTo>
                  <a:cubicBezTo>
                    <a:pt x="18" y="228"/>
                    <a:pt x="37" y="216"/>
                    <a:pt x="60" y="200"/>
                  </a:cubicBezTo>
                  <a:cubicBezTo>
                    <a:pt x="83" y="184"/>
                    <a:pt x="113" y="165"/>
                    <a:pt x="140" y="144"/>
                  </a:cubicBezTo>
                  <a:cubicBezTo>
                    <a:pt x="167" y="123"/>
                    <a:pt x="194" y="95"/>
                    <a:pt x="220" y="76"/>
                  </a:cubicBezTo>
                  <a:cubicBezTo>
                    <a:pt x="246" y="57"/>
                    <a:pt x="273" y="41"/>
                    <a:pt x="296" y="28"/>
                  </a:cubicBezTo>
                  <a:cubicBezTo>
                    <a:pt x="319" y="15"/>
                    <a:pt x="345" y="5"/>
                    <a:pt x="356"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2" name="Group 35">
              <a:extLst>
                <a:ext uri="{FF2B5EF4-FFF2-40B4-BE49-F238E27FC236}">
                  <a16:creationId xmlns:a16="http://schemas.microsoft.com/office/drawing/2014/main" id="{5982A457-4260-43E8-B8F9-DB7518EFC1E8}"/>
                </a:ext>
              </a:extLst>
            </p:cNvPr>
            <p:cNvGrpSpPr>
              <a:grpSpLocks/>
            </p:cNvGrpSpPr>
            <p:nvPr/>
          </p:nvGrpSpPr>
          <p:grpSpPr bwMode="auto">
            <a:xfrm>
              <a:off x="5915025" y="1295400"/>
              <a:ext cx="2362200" cy="962025"/>
              <a:chOff x="3726" y="816"/>
              <a:chExt cx="1488" cy="606"/>
            </a:xfrm>
          </p:grpSpPr>
          <p:sp>
            <p:nvSpPr>
              <p:cNvPr id="121" name="Cloud">
                <a:extLst>
                  <a:ext uri="{FF2B5EF4-FFF2-40B4-BE49-F238E27FC236}">
                    <a16:creationId xmlns:a16="http://schemas.microsoft.com/office/drawing/2014/main" id="{CBAB29F2-B8E0-4745-B489-1871E55F2CE7}"/>
                  </a:ext>
                </a:extLst>
              </p:cNvPr>
              <p:cNvSpPr>
                <a:spLocks noChangeAspect="1" noEditPoints="1" noChangeArrowheads="1"/>
              </p:cNvSpPr>
              <p:nvPr/>
            </p:nvSpPr>
            <p:spPr bwMode="auto">
              <a:xfrm>
                <a:off x="3726" y="972"/>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22" name="Cloud">
                <a:extLst>
                  <a:ext uri="{FF2B5EF4-FFF2-40B4-BE49-F238E27FC236}">
                    <a16:creationId xmlns:a16="http://schemas.microsoft.com/office/drawing/2014/main" id="{B67266E0-0368-4942-9D2D-5D6DDE54462C}"/>
                  </a:ext>
                </a:extLst>
              </p:cNvPr>
              <p:cNvSpPr>
                <a:spLocks noChangeAspect="1" noEditPoints="1" noChangeArrowheads="1"/>
              </p:cNvSpPr>
              <p:nvPr/>
            </p:nvSpPr>
            <p:spPr bwMode="auto">
              <a:xfrm>
                <a:off x="4542" y="876"/>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23" name="Cloud">
                <a:extLst>
                  <a:ext uri="{FF2B5EF4-FFF2-40B4-BE49-F238E27FC236}">
                    <a16:creationId xmlns:a16="http://schemas.microsoft.com/office/drawing/2014/main" id="{0FCC7B95-F9D9-4694-B4E1-8871815E4917}"/>
                  </a:ext>
                </a:extLst>
              </p:cNvPr>
              <p:cNvSpPr>
                <a:spLocks noChangeAspect="1" noEditPoints="1" noChangeArrowheads="1"/>
              </p:cNvSpPr>
              <p:nvPr/>
            </p:nvSpPr>
            <p:spPr bwMode="auto">
              <a:xfrm rot="10800000">
                <a:off x="4218" y="816"/>
                <a:ext cx="528" cy="5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grpSp>
        <p:grpSp>
          <p:nvGrpSpPr>
            <p:cNvPr id="43" name="Group 39">
              <a:extLst>
                <a:ext uri="{FF2B5EF4-FFF2-40B4-BE49-F238E27FC236}">
                  <a16:creationId xmlns:a16="http://schemas.microsoft.com/office/drawing/2014/main" id="{AEAA56D5-F8C1-4E21-A1B8-B409489B081F}"/>
                </a:ext>
              </a:extLst>
            </p:cNvPr>
            <p:cNvGrpSpPr>
              <a:grpSpLocks/>
            </p:cNvGrpSpPr>
            <p:nvPr/>
          </p:nvGrpSpPr>
          <p:grpSpPr bwMode="auto">
            <a:xfrm>
              <a:off x="2257425" y="1295400"/>
              <a:ext cx="3429000" cy="962025"/>
              <a:chOff x="1422" y="816"/>
              <a:chExt cx="2160" cy="606"/>
            </a:xfrm>
          </p:grpSpPr>
          <p:sp>
            <p:nvSpPr>
              <p:cNvPr id="117" name="Cloud">
                <a:extLst>
                  <a:ext uri="{FF2B5EF4-FFF2-40B4-BE49-F238E27FC236}">
                    <a16:creationId xmlns:a16="http://schemas.microsoft.com/office/drawing/2014/main" id="{69543BE4-DC8B-4475-8E52-92195CCE8FCD}"/>
                  </a:ext>
                </a:extLst>
              </p:cNvPr>
              <p:cNvSpPr>
                <a:spLocks noChangeAspect="1" noEditPoints="1" noChangeArrowheads="1"/>
              </p:cNvSpPr>
              <p:nvPr/>
            </p:nvSpPr>
            <p:spPr bwMode="auto">
              <a:xfrm rot="10800000">
                <a:off x="1422" y="876"/>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grpSp>
            <p:nvGrpSpPr>
              <p:cNvPr id="118" name="Group 41">
                <a:extLst>
                  <a:ext uri="{FF2B5EF4-FFF2-40B4-BE49-F238E27FC236}">
                    <a16:creationId xmlns:a16="http://schemas.microsoft.com/office/drawing/2014/main" id="{E7BA6895-D1F2-455F-919C-0B8C46999B69}"/>
                  </a:ext>
                </a:extLst>
              </p:cNvPr>
              <p:cNvGrpSpPr>
                <a:grpSpLocks/>
              </p:cNvGrpSpPr>
              <p:nvPr/>
            </p:nvGrpSpPr>
            <p:grpSpPr bwMode="auto">
              <a:xfrm>
                <a:off x="2526" y="816"/>
                <a:ext cx="1056" cy="606"/>
                <a:chOff x="2526" y="816"/>
                <a:chExt cx="1056" cy="606"/>
              </a:xfrm>
            </p:grpSpPr>
            <p:sp>
              <p:nvSpPr>
                <p:cNvPr id="119" name="Cloud">
                  <a:extLst>
                    <a:ext uri="{FF2B5EF4-FFF2-40B4-BE49-F238E27FC236}">
                      <a16:creationId xmlns:a16="http://schemas.microsoft.com/office/drawing/2014/main" id="{BC32801A-E260-4344-8E8F-D4628B00A592}"/>
                    </a:ext>
                  </a:extLst>
                </p:cNvPr>
                <p:cNvSpPr>
                  <a:spLocks noChangeAspect="1" noEditPoints="1" noChangeArrowheads="1"/>
                </p:cNvSpPr>
                <p:nvPr/>
              </p:nvSpPr>
              <p:spPr bwMode="auto">
                <a:xfrm rot="5400000">
                  <a:off x="2982" y="744"/>
                  <a:ext cx="528" cy="67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20" name="Cloud">
                  <a:extLst>
                    <a:ext uri="{FF2B5EF4-FFF2-40B4-BE49-F238E27FC236}">
                      <a16:creationId xmlns:a16="http://schemas.microsoft.com/office/drawing/2014/main" id="{FE91872D-DA8A-40CB-BAAA-E81D6EDA12C8}"/>
                    </a:ext>
                  </a:extLst>
                </p:cNvPr>
                <p:cNvSpPr>
                  <a:spLocks noChangeAspect="1" noEditPoints="1" noChangeArrowheads="1"/>
                </p:cNvSpPr>
                <p:nvPr/>
              </p:nvSpPr>
              <p:spPr bwMode="auto">
                <a:xfrm>
                  <a:off x="2526" y="972"/>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grpSp>
        </p:grpSp>
        <p:sp>
          <p:nvSpPr>
            <p:cNvPr id="45" name="Freeform 45">
              <a:extLst>
                <a:ext uri="{FF2B5EF4-FFF2-40B4-BE49-F238E27FC236}">
                  <a16:creationId xmlns:a16="http://schemas.microsoft.com/office/drawing/2014/main" id="{0613D046-3289-4604-B83E-671F08852184}"/>
                </a:ext>
              </a:extLst>
            </p:cNvPr>
            <p:cNvSpPr>
              <a:spLocks/>
            </p:cNvSpPr>
            <p:nvPr/>
          </p:nvSpPr>
          <p:spPr bwMode="auto">
            <a:xfrm>
              <a:off x="487363" y="3981450"/>
              <a:ext cx="728662" cy="738188"/>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46">
              <a:extLst>
                <a:ext uri="{FF2B5EF4-FFF2-40B4-BE49-F238E27FC236}">
                  <a16:creationId xmlns:a16="http://schemas.microsoft.com/office/drawing/2014/main" id="{A3CDB3C5-966C-4313-BFE0-5A27C68AC9D3}"/>
                </a:ext>
              </a:extLst>
            </p:cNvPr>
            <p:cNvSpPr>
              <a:spLocks/>
            </p:cNvSpPr>
            <p:nvPr/>
          </p:nvSpPr>
          <p:spPr bwMode="auto">
            <a:xfrm>
              <a:off x="6781800" y="5562600"/>
              <a:ext cx="5334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47">
              <a:extLst>
                <a:ext uri="{FF2B5EF4-FFF2-40B4-BE49-F238E27FC236}">
                  <a16:creationId xmlns:a16="http://schemas.microsoft.com/office/drawing/2014/main" id="{708BDAC6-D65B-4301-8A64-B45A52D20CFE}"/>
                </a:ext>
              </a:extLst>
            </p:cNvPr>
            <p:cNvSpPr>
              <a:spLocks/>
            </p:cNvSpPr>
            <p:nvPr/>
          </p:nvSpPr>
          <p:spPr bwMode="auto">
            <a:xfrm>
              <a:off x="533400" y="4648200"/>
              <a:ext cx="9144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961BBAB9-ADCD-42F5-8502-4A0139648816}"/>
                </a:ext>
              </a:extLst>
            </p:cNvPr>
            <p:cNvSpPr>
              <a:spLocks/>
            </p:cNvSpPr>
            <p:nvPr/>
          </p:nvSpPr>
          <p:spPr bwMode="auto">
            <a:xfrm>
              <a:off x="457200" y="5029200"/>
              <a:ext cx="10668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37380751-FD5C-4D75-9D14-DAA404749A44}"/>
                </a:ext>
              </a:extLst>
            </p:cNvPr>
            <p:cNvSpPr>
              <a:spLocks/>
            </p:cNvSpPr>
            <p:nvPr/>
          </p:nvSpPr>
          <p:spPr bwMode="auto">
            <a:xfrm>
              <a:off x="1981200" y="2819400"/>
              <a:ext cx="7620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876B3FCE-2809-4371-B98A-80BA3B799E63}"/>
                </a:ext>
              </a:extLst>
            </p:cNvPr>
            <p:cNvSpPr>
              <a:spLocks/>
            </p:cNvSpPr>
            <p:nvPr/>
          </p:nvSpPr>
          <p:spPr bwMode="auto">
            <a:xfrm>
              <a:off x="609600" y="5562600"/>
              <a:ext cx="6858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51">
              <a:extLst>
                <a:ext uri="{FF2B5EF4-FFF2-40B4-BE49-F238E27FC236}">
                  <a16:creationId xmlns:a16="http://schemas.microsoft.com/office/drawing/2014/main" id="{55276013-4786-41BB-8316-28C6FF83867F}"/>
                </a:ext>
              </a:extLst>
            </p:cNvPr>
            <p:cNvSpPr>
              <a:spLocks/>
            </p:cNvSpPr>
            <p:nvPr/>
          </p:nvSpPr>
          <p:spPr bwMode="auto">
            <a:xfrm>
              <a:off x="6019800" y="6172200"/>
              <a:ext cx="457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52">
              <a:extLst>
                <a:ext uri="{FF2B5EF4-FFF2-40B4-BE49-F238E27FC236}">
                  <a16:creationId xmlns:a16="http://schemas.microsoft.com/office/drawing/2014/main" id="{1B54D31D-B997-450D-95EC-57A209CA2FCF}"/>
                </a:ext>
              </a:extLst>
            </p:cNvPr>
            <p:cNvSpPr>
              <a:spLocks/>
            </p:cNvSpPr>
            <p:nvPr/>
          </p:nvSpPr>
          <p:spPr bwMode="auto">
            <a:xfrm>
              <a:off x="533400" y="3352800"/>
              <a:ext cx="6096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3">
              <a:extLst>
                <a:ext uri="{FF2B5EF4-FFF2-40B4-BE49-F238E27FC236}">
                  <a16:creationId xmlns:a16="http://schemas.microsoft.com/office/drawing/2014/main" id="{3097B478-E339-40C6-A76E-69AD7A640FC9}"/>
                </a:ext>
              </a:extLst>
            </p:cNvPr>
            <p:cNvSpPr>
              <a:spLocks/>
            </p:cNvSpPr>
            <p:nvPr/>
          </p:nvSpPr>
          <p:spPr bwMode="auto">
            <a:xfrm>
              <a:off x="457200" y="5715000"/>
              <a:ext cx="4572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54">
              <a:extLst>
                <a:ext uri="{FF2B5EF4-FFF2-40B4-BE49-F238E27FC236}">
                  <a16:creationId xmlns:a16="http://schemas.microsoft.com/office/drawing/2014/main" id="{B34237DE-0026-46C4-BFA6-1607ABFF8074}"/>
                </a:ext>
              </a:extLst>
            </p:cNvPr>
            <p:cNvSpPr>
              <a:spLocks/>
            </p:cNvSpPr>
            <p:nvPr/>
          </p:nvSpPr>
          <p:spPr bwMode="auto">
            <a:xfrm>
              <a:off x="609600" y="3276600"/>
              <a:ext cx="6096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55">
              <a:extLst>
                <a:ext uri="{FF2B5EF4-FFF2-40B4-BE49-F238E27FC236}">
                  <a16:creationId xmlns:a16="http://schemas.microsoft.com/office/drawing/2014/main" id="{5CFEB2F4-681F-499D-83EF-7C8143DC7291}"/>
                </a:ext>
              </a:extLst>
            </p:cNvPr>
            <p:cNvSpPr>
              <a:spLocks/>
            </p:cNvSpPr>
            <p:nvPr/>
          </p:nvSpPr>
          <p:spPr bwMode="auto">
            <a:xfrm>
              <a:off x="1295400" y="3733800"/>
              <a:ext cx="609600" cy="990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56">
              <a:extLst>
                <a:ext uri="{FF2B5EF4-FFF2-40B4-BE49-F238E27FC236}">
                  <a16:creationId xmlns:a16="http://schemas.microsoft.com/office/drawing/2014/main" id="{6CE93B02-853A-4833-B999-62174C0C4564}"/>
                </a:ext>
              </a:extLst>
            </p:cNvPr>
            <p:cNvSpPr>
              <a:spLocks/>
            </p:cNvSpPr>
            <p:nvPr/>
          </p:nvSpPr>
          <p:spPr bwMode="auto">
            <a:xfrm>
              <a:off x="1524000" y="3886200"/>
              <a:ext cx="6096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57">
              <a:extLst>
                <a:ext uri="{FF2B5EF4-FFF2-40B4-BE49-F238E27FC236}">
                  <a16:creationId xmlns:a16="http://schemas.microsoft.com/office/drawing/2014/main" id="{D125DFB0-AF7B-4D5F-87DD-77DEDFED71F3}"/>
                </a:ext>
              </a:extLst>
            </p:cNvPr>
            <p:cNvSpPr>
              <a:spLocks/>
            </p:cNvSpPr>
            <p:nvPr/>
          </p:nvSpPr>
          <p:spPr bwMode="auto">
            <a:xfrm>
              <a:off x="1066800" y="2971800"/>
              <a:ext cx="9144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58">
              <a:extLst>
                <a:ext uri="{FF2B5EF4-FFF2-40B4-BE49-F238E27FC236}">
                  <a16:creationId xmlns:a16="http://schemas.microsoft.com/office/drawing/2014/main" id="{05155F32-96BA-4E25-9ECE-B62F39B2989F}"/>
                </a:ext>
              </a:extLst>
            </p:cNvPr>
            <p:cNvSpPr>
              <a:spLocks/>
            </p:cNvSpPr>
            <p:nvPr/>
          </p:nvSpPr>
          <p:spPr bwMode="auto">
            <a:xfrm>
              <a:off x="1447800" y="2895600"/>
              <a:ext cx="3810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59">
              <a:extLst>
                <a:ext uri="{FF2B5EF4-FFF2-40B4-BE49-F238E27FC236}">
                  <a16:creationId xmlns:a16="http://schemas.microsoft.com/office/drawing/2014/main" id="{167D3084-B242-455B-9983-88EDEEC742E1}"/>
                </a:ext>
              </a:extLst>
            </p:cNvPr>
            <p:cNvSpPr>
              <a:spLocks/>
            </p:cNvSpPr>
            <p:nvPr/>
          </p:nvSpPr>
          <p:spPr bwMode="auto">
            <a:xfrm>
              <a:off x="1676400" y="2819400"/>
              <a:ext cx="838200" cy="1219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60">
              <a:extLst>
                <a:ext uri="{FF2B5EF4-FFF2-40B4-BE49-F238E27FC236}">
                  <a16:creationId xmlns:a16="http://schemas.microsoft.com/office/drawing/2014/main" id="{52688616-B1FF-4CC5-B2D3-9836BF8CFE7F}"/>
                </a:ext>
              </a:extLst>
            </p:cNvPr>
            <p:cNvSpPr>
              <a:spLocks/>
            </p:cNvSpPr>
            <p:nvPr/>
          </p:nvSpPr>
          <p:spPr bwMode="auto">
            <a:xfrm flipH="1">
              <a:off x="6172200" y="2895600"/>
              <a:ext cx="1524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61">
              <a:extLst>
                <a:ext uri="{FF2B5EF4-FFF2-40B4-BE49-F238E27FC236}">
                  <a16:creationId xmlns:a16="http://schemas.microsoft.com/office/drawing/2014/main" id="{B5AA8D72-1254-4729-A889-64A25F844F65}"/>
                </a:ext>
              </a:extLst>
            </p:cNvPr>
            <p:cNvSpPr>
              <a:spLocks/>
            </p:cNvSpPr>
            <p:nvPr/>
          </p:nvSpPr>
          <p:spPr bwMode="auto">
            <a:xfrm>
              <a:off x="2362200" y="2819400"/>
              <a:ext cx="304800" cy="457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62">
              <a:extLst>
                <a:ext uri="{FF2B5EF4-FFF2-40B4-BE49-F238E27FC236}">
                  <a16:creationId xmlns:a16="http://schemas.microsoft.com/office/drawing/2014/main" id="{1D27E12B-CFA7-4B34-9FDE-4AE81905383C}"/>
                </a:ext>
              </a:extLst>
            </p:cNvPr>
            <p:cNvSpPr>
              <a:spLocks/>
            </p:cNvSpPr>
            <p:nvPr/>
          </p:nvSpPr>
          <p:spPr bwMode="auto">
            <a:xfrm>
              <a:off x="2667000" y="2743200"/>
              <a:ext cx="3048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63">
              <a:extLst>
                <a:ext uri="{FF2B5EF4-FFF2-40B4-BE49-F238E27FC236}">
                  <a16:creationId xmlns:a16="http://schemas.microsoft.com/office/drawing/2014/main" id="{AD76F9AC-F6D3-42E7-9E59-636207D87D06}"/>
                </a:ext>
              </a:extLst>
            </p:cNvPr>
            <p:cNvSpPr>
              <a:spLocks/>
            </p:cNvSpPr>
            <p:nvPr/>
          </p:nvSpPr>
          <p:spPr bwMode="auto">
            <a:xfrm>
              <a:off x="914400" y="3124200"/>
              <a:ext cx="2286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64">
              <a:extLst>
                <a:ext uri="{FF2B5EF4-FFF2-40B4-BE49-F238E27FC236}">
                  <a16:creationId xmlns:a16="http://schemas.microsoft.com/office/drawing/2014/main" id="{CB9A8EA2-3D54-45A0-91C6-252D94DBB45F}"/>
                </a:ext>
              </a:extLst>
            </p:cNvPr>
            <p:cNvSpPr>
              <a:spLocks/>
            </p:cNvSpPr>
            <p:nvPr/>
          </p:nvSpPr>
          <p:spPr bwMode="auto">
            <a:xfrm>
              <a:off x="457200" y="3657600"/>
              <a:ext cx="304800" cy="228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65">
              <a:extLst>
                <a:ext uri="{FF2B5EF4-FFF2-40B4-BE49-F238E27FC236}">
                  <a16:creationId xmlns:a16="http://schemas.microsoft.com/office/drawing/2014/main" id="{C28B1F61-49C4-4F54-876C-231103CE4EB8}"/>
                </a:ext>
              </a:extLst>
            </p:cNvPr>
            <p:cNvSpPr>
              <a:spLocks/>
            </p:cNvSpPr>
            <p:nvPr/>
          </p:nvSpPr>
          <p:spPr bwMode="auto">
            <a:xfrm>
              <a:off x="2895600" y="2743200"/>
              <a:ext cx="152400" cy="228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66">
              <a:extLst>
                <a:ext uri="{FF2B5EF4-FFF2-40B4-BE49-F238E27FC236}">
                  <a16:creationId xmlns:a16="http://schemas.microsoft.com/office/drawing/2014/main" id="{51DC58D4-556F-4151-8BB4-C8C668AD223D}"/>
                </a:ext>
              </a:extLst>
            </p:cNvPr>
            <p:cNvSpPr>
              <a:spLocks/>
            </p:cNvSpPr>
            <p:nvPr/>
          </p:nvSpPr>
          <p:spPr bwMode="auto">
            <a:xfrm flipH="1">
              <a:off x="3124200" y="2743200"/>
              <a:ext cx="1524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67">
              <a:extLst>
                <a:ext uri="{FF2B5EF4-FFF2-40B4-BE49-F238E27FC236}">
                  <a16:creationId xmlns:a16="http://schemas.microsoft.com/office/drawing/2014/main" id="{131B2D13-CA71-4B3A-A53A-A6373E5886E3}"/>
                </a:ext>
              </a:extLst>
            </p:cNvPr>
            <p:cNvSpPr>
              <a:spLocks/>
            </p:cNvSpPr>
            <p:nvPr/>
          </p:nvSpPr>
          <p:spPr bwMode="auto">
            <a:xfrm flipH="1">
              <a:off x="2743200" y="2743200"/>
              <a:ext cx="762000" cy="1143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8">
              <a:extLst>
                <a:ext uri="{FF2B5EF4-FFF2-40B4-BE49-F238E27FC236}">
                  <a16:creationId xmlns:a16="http://schemas.microsoft.com/office/drawing/2014/main" id="{DA98BD62-CF16-4566-9024-D0664073F4ED}"/>
                </a:ext>
              </a:extLst>
            </p:cNvPr>
            <p:cNvSpPr>
              <a:spLocks/>
            </p:cNvSpPr>
            <p:nvPr/>
          </p:nvSpPr>
          <p:spPr bwMode="auto">
            <a:xfrm flipH="1">
              <a:off x="3505200" y="2743200"/>
              <a:ext cx="76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69">
              <a:extLst>
                <a:ext uri="{FF2B5EF4-FFF2-40B4-BE49-F238E27FC236}">
                  <a16:creationId xmlns:a16="http://schemas.microsoft.com/office/drawing/2014/main" id="{D5048D5E-B8F8-4C87-A323-84FA07CA58DB}"/>
                </a:ext>
              </a:extLst>
            </p:cNvPr>
            <p:cNvSpPr>
              <a:spLocks/>
            </p:cNvSpPr>
            <p:nvPr/>
          </p:nvSpPr>
          <p:spPr bwMode="auto">
            <a:xfrm flipH="1">
              <a:off x="2971800" y="3124200"/>
              <a:ext cx="381000" cy="990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70">
              <a:extLst>
                <a:ext uri="{FF2B5EF4-FFF2-40B4-BE49-F238E27FC236}">
                  <a16:creationId xmlns:a16="http://schemas.microsoft.com/office/drawing/2014/main" id="{C0468C6F-35EF-44EF-B9BE-67E06CDBC444}"/>
                </a:ext>
              </a:extLst>
            </p:cNvPr>
            <p:cNvSpPr>
              <a:spLocks/>
            </p:cNvSpPr>
            <p:nvPr/>
          </p:nvSpPr>
          <p:spPr bwMode="auto">
            <a:xfrm flipH="1">
              <a:off x="3352800" y="3124200"/>
              <a:ext cx="762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71">
              <a:extLst>
                <a:ext uri="{FF2B5EF4-FFF2-40B4-BE49-F238E27FC236}">
                  <a16:creationId xmlns:a16="http://schemas.microsoft.com/office/drawing/2014/main" id="{6C5B0129-B2FD-4B91-93C2-10E17DA1ED1C}"/>
                </a:ext>
              </a:extLst>
            </p:cNvPr>
            <p:cNvSpPr>
              <a:spLocks/>
            </p:cNvSpPr>
            <p:nvPr/>
          </p:nvSpPr>
          <p:spPr bwMode="auto">
            <a:xfrm flipH="1">
              <a:off x="2133600" y="4191000"/>
              <a:ext cx="609600" cy="609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72">
              <a:extLst>
                <a:ext uri="{FF2B5EF4-FFF2-40B4-BE49-F238E27FC236}">
                  <a16:creationId xmlns:a16="http://schemas.microsoft.com/office/drawing/2014/main" id="{63538E05-5315-446C-A232-731AF11FAEB0}"/>
                </a:ext>
              </a:extLst>
            </p:cNvPr>
            <p:cNvSpPr>
              <a:spLocks/>
            </p:cNvSpPr>
            <p:nvPr/>
          </p:nvSpPr>
          <p:spPr bwMode="auto">
            <a:xfrm flipH="1">
              <a:off x="6705600" y="3886200"/>
              <a:ext cx="7620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73">
              <a:extLst>
                <a:ext uri="{FF2B5EF4-FFF2-40B4-BE49-F238E27FC236}">
                  <a16:creationId xmlns:a16="http://schemas.microsoft.com/office/drawing/2014/main" id="{0D4FDD1A-845B-4296-8030-DB8E1448CCA3}"/>
                </a:ext>
              </a:extLst>
            </p:cNvPr>
            <p:cNvSpPr>
              <a:spLocks/>
            </p:cNvSpPr>
            <p:nvPr/>
          </p:nvSpPr>
          <p:spPr bwMode="auto">
            <a:xfrm flipH="1">
              <a:off x="2209800" y="4419600"/>
              <a:ext cx="7620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74">
              <a:extLst>
                <a:ext uri="{FF2B5EF4-FFF2-40B4-BE49-F238E27FC236}">
                  <a16:creationId xmlns:a16="http://schemas.microsoft.com/office/drawing/2014/main" id="{45D5227E-9146-46EC-94A8-9F5927EC7A33}"/>
                </a:ext>
              </a:extLst>
            </p:cNvPr>
            <p:cNvSpPr>
              <a:spLocks/>
            </p:cNvSpPr>
            <p:nvPr/>
          </p:nvSpPr>
          <p:spPr bwMode="auto">
            <a:xfrm flipH="1">
              <a:off x="2438400" y="4648200"/>
              <a:ext cx="7620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75">
              <a:extLst>
                <a:ext uri="{FF2B5EF4-FFF2-40B4-BE49-F238E27FC236}">
                  <a16:creationId xmlns:a16="http://schemas.microsoft.com/office/drawing/2014/main" id="{C7554BF4-A5FF-46E2-94BF-2CF489480A73}"/>
                </a:ext>
              </a:extLst>
            </p:cNvPr>
            <p:cNvSpPr>
              <a:spLocks/>
            </p:cNvSpPr>
            <p:nvPr/>
          </p:nvSpPr>
          <p:spPr bwMode="auto">
            <a:xfrm flipH="1">
              <a:off x="7162800" y="4953000"/>
              <a:ext cx="5334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76">
              <a:extLst>
                <a:ext uri="{FF2B5EF4-FFF2-40B4-BE49-F238E27FC236}">
                  <a16:creationId xmlns:a16="http://schemas.microsoft.com/office/drawing/2014/main" id="{D3EB804F-C014-4ADE-BB4B-D1481434185B}"/>
                </a:ext>
              </a:extLst>
            </p:cNvPr>
            <p:cNvSpPr>
              <a:spLocks/>
            </p:cNvSpPr>
            <p:nvPr/>
          </p:nvSpPr>
          <p:spPr bwMode="auto">
            <a:xfrm flipH="1">
              <a:off x="2590800" y="4953000"/>
              <a:ext cx="9144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77">
              <a:extLst>
                <a:ext uri="{FF2B5EF4-FFF2-40B4-BE49-F238E27FC236}">
                  <a16:creationId xmlns:a16="http://schemas.microsoft.com/office/drawing/2014/main" id="{50D56670-65A2-408E-99B1-BC9EA829BE98}"/>
                </a:ext>
              </a:extLst>
            </p:cNvPr>
            <p:cNvSpPr>
              <a:spLocks/>
            </p:cNvSpPr>
            <p:nvPr/>
          </p:nvSpPr>
          <p:spPr bwMode="auto">
            <a:xfrm flipH="1">
              <a:off x="3048000" y="4876800"/>
              <a:ext cx="8382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78">
              <a:extLst>
                <a:ext uri="{FF2B5EF4-FFF2-40B4-BE49-F238E27FC236}">
                  <a16:creationId xmlns:a16="http://schemas.microsoft.com/office/drawing/2014/main" id="{7D6DB741-9EDE-479F-826E-19AC473C0EC6}"/>
                </a:ext>
              </a:extLst>
            </p:cNvPr>
            <p:cNvSpPr>
              <a:spLocks/>
            </p:cNvSpPr>
            <p:nvPr/>
          </p:nvSpPr>
          <p:spPr bwMode="auto">
            <a:xfrm flipH="1">
              <a:off x="2743200" y="4876800"/>
              <a:ext cx="14478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79">
              <a:extLst>
                <a:ext uri="{FF2B5EF4-FFF2-40B4-BE49-F238E27FC236}">
                  <a16:creationId xmlns:a16="http://schemas.microsoft.com/office/drawing/2014/main" id="{F972731A-8F5E-4091-A9AD-098A84515BB6}"/>
                </a:ext>
              </a:extLst>
            </p:cNvPr>
            <p:cNvSpPr>
              <a:spLocks/>
            </p:cNvSpPr>
            <p:nvPr/>
          </p:nvSpPr>
          <p:spPr bwMode="auto">
            <a:xfrm flipH="1">
              <a:off x="2895600" y="5105400"/>
              <a:ext cx="14478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80">
              <a:extLst>
                <a:ext uri="{FF2B5EF4-FFF2-40B4-BE49-F238E27FC236}">
                  <a16:creationId xmlns:a16="http://schemas.microsoft.com/office/drawing/2014/main" id="{5E418C09-E141-4387-B7CB-1A0BC4B706EB}"/>
                </a:ext>
              </a:extLst>
            </p:cNvPr>
            <p:cNvSpPr>
              <a:spLocks/>
            </p:cNvSpPr>
            <p:nvPr/>
          </p:nvSpPr>
          <p:spPr bwMode="auto">
            <a:xfrm flipH="1">
              <a:off x="1524000" y="4572000"/>
              <a:ext cx="762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81">
              <a:extLst>
                <a:ext uri="{FF2B5EF4-FFF2-40B4-BE49-F238E27FC236}">
                  <a16:creationId xmlns:a16="http://schemas.microsoft.com/office/drawing/2014/main" id="{28C673D3-F7BD-4471-83B3-091154502422}"/>
                </a:ext>
              </a:extLst>
            </p:cNvPr>
            <p:cNvSpPr>
              <a:spLocks/>
            </p:cNvSpPr>
            <p:nvPr/>
          </p:nvSpPr>
          <p:spPr bwMode="auto">
            <a:xfrm flipH="1">
              <a:off x="1524000" y="4876800"/>
              <a:ext cx="2286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82">
              <a:extLst>
                <a:ext uri="{FF2B5EF4-FFF2-40B4-BE49-F238E27FC236}">
                  <a16:creationId xmlns:a16="http://schemas.microsoft.com/office/drawing/2014/main" id="{3151A2F2-4C40-46CE-BEEE-98EF8B7FA42C}"/>
                </a:ext>
              </a:extLst>
            </p:cNvPr>
            <p:cNvSpPr>
              <a:spLocks/>
            </p:cNvSpPr>
            <p:nvPr/>
          </p:nvSpPr>
          <p:spPr bwMode="auto">
            <a:xfrm flipH="1">
              <a:off x="7620000" y="2971800"/>
              <a:ext cx="152400" cy="228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83">
              <a:extLst>
                <a:ext uri="{FF2B5EF4-FFF2-40B4-BE49-F238E27FC236}">
                  <a16:creationId xmlns:a16="http://schemas.microsoft.com/office/drawing/2014/main" id="{CB1D2DE9-43E3-428D-AC30-D8AB9082304C}"/>
                </a:ext>
              </a:extLst>
            </p:cNvPr>
            <p:cNvSpPr>
              <a:spLocks/>
            </p:cNvSpPr>
            <p:nvPr/>
          </p:nvSpPr>
          <p:spPr bwMode="auto">
            <a:xfrm flipH="1">
              <a:off x="1676400" y="5257800"/>
              <a:ext cx="762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84">
              <a:extLst>
                <a:ext uri="{FF2B5EF4-FFF2-40B4-BE49-F238E27FC236}">
                  <a16:creationId xmlns:a16="http://schemas.microsoft.com/office/drawing/2014/main" id="{4F93B386-E2A4-41C9-8C02-7EE1571D7AB4}"/>
                </a:ext>
              </a:extLst>
            </p:cNvPr>
            <p:cNvSpPr>
              <a:spLocks/>
            </p:cNvSpPr>
            <p:nvPr/>
          </p:nvSpPr>
          <p:spPr bwMode="auto">
            <a:xfrm flipH="1">
              <a:off x="2590800" y="5334000"/>
              <a:ext cx="762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254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85">
              <a:extLst>
                <a:ext uri="{FF2B5EF4-FFF2-40B4-BE49-F238E27FC236}">
                  <a16:creationId xmlns:a16="http://schemas.microsoft.com/office/drawing/2014/main" id="{0CC474AA-D0C1-4419-AC82-3F6DB8CD8478}"/>
                </a:ext>
              </a:extLst>
            </p:cNvPr>
            <p:cNvSpPr>
              <a:spLocks/>
            </p:cNvSpPr>
            <p:nvPr/>
          </p:nvSpPr>
          <p:spPr bwMode="auto">
            <a:xfrm flipH="1">
              <a:off x="1752600" y="5486400"/>
              <a:ext cx="2286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86">
              <a:extLst>
                <a:ext uri="{FF2B5EF4-FFF2-40B4-BE49-F238E27FC236}">
                  <a16:creationId xmlns:a16="http://schemas.microsoft.com/office/drawing/2014/main" id="{A9BC1448-EB2B-4F30-983F-785EF5849E4C}"/>
                </a:ext>
              </a:extLst>
            </p:cNvPr>
            <p:cNvSpPr>
              <a:spLocks/>
            </p:cNvSpPr>
            <p:nvPr/>
          </p:nvSpPr>
          <p:spPr bwMode="auto">
            <a:xfrm flipH="1">
              <a:off x="1447800" y="6096000"/>
              <a:ext cx="3048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87">
              <a:extLst>
                <a:ext uri="{FF2B5EF4-FFF2-40B4-BE49-F238E27FC236}">
                  <a16:creationId xmlns:a16="http://schemas.microsoft.com/office/drawing/2014/main" id="{626FB3AC-4F76-4A92-A1E6-F5B9F7AC7478}"/>
                </a:ext>
              </a:extLst>
            </p:cNvPr>
            <p:cNvSpPr>
              <a:spLocks/>
            </p:cNvSpPr>
            <p:nvPr/>
          </p:nvSpPr>
          <p:spPr bwMode="auto">
            <a:xfrm>
              <a:off x="1752600" y="6096000"/>
              <a:ext cx="762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88">
              <a:extLst>
                <a:ext uri="{FF2B5EF4-FFF2-40B4-BE49-F238E27FC236}">
                  <a16:creationId xmlns:a16="http://schemas.microsoft.com/office/drawing/2014/main" id="{332C03FD-1CD2-42F2-8689-DA02C226541B}"/>
                </a:ext>
              </a:extLst>
            </p:cNvPr>
            <p:cNvSpPr>
              <a:spLocks/>
            </p:cNvSpPr>
            <p:nvPr/>
          </p:nvSpPr>
          <p:spPr bwMode="auto">
            <a:xfrm flipH="1">
              <a:off x="5715000" y="2819400"/>
              <a:ext cx="3810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89">
              <a:extLst>
                <a:ext uri="{FF2B5EF4-FFF2-40B4-BE49-F238E27FC236}">
                  <a16:creationId xmlns:a16="http://schemas.microsoft.com/office/drawing/2014/main" id="{96A880D4-7545-4C93-B60C-981FE8B7C8C3}"/>
                </a:ext>
              </a:extLst>
            </p:cNvPr>
            <p:cNvSpPr>
              <a:spLocks/>
            </p:cNvSpPr>
            <p:nvPr/>
          </p:nvSpPr>
          <p:spPr bwMode="auto">
            <a:xfrm flipH="1">
              <a:off x="3581400" y="2971800"/>
              <a:ext cx="381000" cy="1371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 name="Freeform 90">
              <a:extLst>
                <a:ext uri="{FF2B5EF4-FFF2-40B4-BE49-F238E27FC236}">
                  <a16:creationId xmlns:a16="http://schemas.microsoft.com/office/drawing/2014/main" id="{CD0F036B-FCF4-4C18-8350-54E2928617C8}"/>
                </a:ext>
              </a:extLst>
            </p:cNvPr>
            <p:cNvSpPr>
              <a:spLocks/>
            </p:cNvSpPr>
            <p:nvPr/>
          </p:nvSpPr>
          <p:spPr bwMode="auto">
            <a:xfrm flipH="1">
              <a:off x="4419600" y="2743200"/>
              <a:ext cx="304800" cy="1295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Freeform 91">
              <a:extLst>
                <a:ext uri="{FF2B5EF4-FFF2-40B4-BE49-F238E27FC236}">
                  <a16:creationId xmlns:a16="http://schemas.microsoft.com/office/drawing/2014/main" id="{784E2D4D-25AC-45AC-8E8A-BB72432FF159}"/>
                </a:ext>
              </a:extLst>
            </p:cNvPr>
            <p:cNvSpPr>
              <a:spLocks/>
            </p:cNvSpPr>
            <p:nvPr/>
          </p:nvSpPr>
          <p:spPr bwMode="auto">
            <a:xfrm flipH="1">
              <a:off x="3886200" y="3276600"/>
              <a:ext cx="3048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92">
              <a:extLst>
                <a:ext uri="{FF2B5EF4-FFF2-40B4-BE49-F238E27FC236}">
                  <a16:creationId xmlns:a16="http://schemas.microsoft.com/office/drawing/2014/main" id="{199E1717-AB08-45AC-990D-DCFD453378EA}"/>
                </a:ext>
              </a:extLst>
            </p:cNvPr>
            <p:cNvSpPr>
              <a:spLocks/>
            </p:cNvSpPr>
            <p:nvPr/>
          </p:nvSpPr>
          <p:spPr bwMode="auto">
            <a:xfrm>
              <a:off x="4191000" y="3581400"/>
              <a:ext cx="762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93">
              <a:extLst>
                <a:ext uri="{FF2B5EF4-FFF2-40B4-BE49-F238E27FC236}">
                  <a16:creationId xmlns:a16="http://schemas.microsoft.com/office/drawing/2014/main" id="{2DE53C82-EB7A-486A-A6E6-1115A8E4289C}"/>
                </a:ext>
              </a:extLst>
            </p:cNvPr>
            <p:cNvSpPr>
              <a:spLocks/>
            </p:cNvSpPr>
            <p:nvPr/>
          </p:nvSpPr>
          <p:spPr bwMode="auto">
            <a:xfrm flipH="1">
              <a:off x="7772400" y="3200400"/>
              <a:ext cx="762000" cy="1219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 name="Freeform 94">
              <a:extLst>
                <a:ext uri="{FF2B5EF4-FFF2-40B4-BE49-F238E27FC236}">
                  <a16:creationId xmlns:a16="http://schemas.microsoft.com/office/drawing/2014/main" id="{995A842A-15F7-4311-8FB0-1B6BCF07FF74}"/>
                </a:ext>
              </a:extLst>
            </p:cNvPr>
            <p:cNvSpPr>
              <a:spLocks/>
            </p:cNvSpPr>
            <p:nvPr/>
          </p:nvSpPr>
          <p:spPr bwMode="auto">
            <a:xfrm flipH="1">
              <a:off x="4495800" y="3962400"/>
              <a:ext cx="1524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95">
              <a:extLst>
                <a:ext uri="{FF2B5EF4-FFF2-40B4-BE49-F238E27FC236}">
                  <a16:creationId xmlns:a16="http://schemas.microsoft.com/office/drawing/2014/main" id="{30A0CC20-418F-4E0D-8110-C60D1CE8AE0F}"/>
                </a:ext>
              </a:extLst>
            </p:cNvPr>
            <p:cNvSpPr>
              <a:spLocks/>
            </p:cNvSpPr>
            <p:nvPr/>
          </p:nvSpPr>
          <p:spPr bwMode="auto">
            <a:xfrm flipH="1">
              <a:off x="4724400" y="2743200"/>
              <a:ext cx="228600" cy="1143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96">
              <a:extLst>
                <a:ext uri="{FF2B5EF4-FFF2-40B4-BE49-F238E27FC236}">
                  <a16:creationId xmlns:a16="http://schemas.microsoft.com/office/drawing/2014/main" id="{C224AA51-53B4-4D2B-B56A-3A039A88435A}"/>
                </a:ext>
              </a:extLst>
            </p:cNvPr>
            <p:cNvSpPr>
              <a:spLocks/>
            </p:cNvSpPr>
            <p:nvPr/>
          </p:nvSpPr>
          <p:spPr bwMode="auto">
            <a:xfrm flipH="1">
              <a:off x="4876800" y="2819400"/>
              <a:ext cx="304800" cy="1295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 name="Freeform 97">
              <a:extLst>
                <a:ext uri="{FF2B5EF4-FFF2-40B4-BE49-F238E27FC236}">
                  <a16:creationId xmlns:a16="http://schemas.microsoft.com/office/drawing/2014/main" id="{267BADA9-B1F3-4CC6-925D-6FBC6CD98E8C}"/>
                </a:ext>
              </a:extLst>
            </p:cNvPr>
            <p:cNvSpPr>
              <a:spLocks/>
            </p:cNvSpPr>
            <p:nvPr/>
          </p:nvSpPr>
          <p:spPr bwMode="auto">
            <a:xfrm flipH="1">
              <a:off x="5334000" y="2819400"/>
              <a:ext cx="1524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 name="Freeform 98">
              <a:extLst>
                <a:ext uri="{FF2B5EF4-FFF2-40B4-BE49-F238E27FC236}">
                  <a16:creationId xmlns:a16="http://schemas.microsoft.com/office/drawing/2014/main" id="{B72DA8CD-F3B5-4DB6-8E4D-5A4EE948DF4C}"/>
                </a:ext>
              </a:extLst>
            </p:cNvPr>
            <p:cNvSpPr>
              <a:spLocks/>
            </p:cNvSpPr>
            <p:nvPr/>
          </p:nvSpPr>
          <p:spPr bwMode="auto">
            <a:xfrm flipH="1">
              <a:off x="3581400" y="5257800"/>
              <a:ext cx="9144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Freeform 99">
              <a:extLst>
                <a:ext uri="{FF2B5EF4-FFF2-40B4-BE49-F238E27FC236}">
                  <a16:creationId xmlns:a16="http://schemas.microsoft.com/office/drawing/2014/main" id="{93A860B1-FC70-4638-92AD-4983727AA42D}"/>
                </a:ext>
              </a:extLst>
            </p:cNvPr>
            <p:cNvSpPr>
              <a:spLocks/>
            </p:cNvSpPr>
            <p:nvPr/>
          </p:nvSpPr>
          <p:spPr bwMode="auto">
            <a:xfrm flipH="1">
              <a:off x="5334000" y="41148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 name="Freeform 100">
              <a:extLst>
                <a:ext uri="{FF2B5EF4-FFF2-40B4-BE49-F238E27FC236}">
                  <a16:creationId xmlns:a16="http://schemas.microsoft.com/office/drawing/2014/main" id="{55E67388-8953-404B-BDB1-4B261B637EBB}"/>
                </a:ext>
              </a:extLst>
            </p:cNvPr>
            <p:cNvSpPr>
              <a:spLocks/>
            </p:cNvSpPr>
            <p:nvPr/>
          </p:nvSpPr>
          <p:spPr bwMode="auto">
            <a:xfrm flipH="1">
              <a:off x="5410200" y="51816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101">
              <a:extLst>
                <a:ext uri="{FF2B5EF4-FFF2-40B4-BE49-F238E27FC236}">
                  <a16:creationId xmlns:a16="http://schemas.microsoft.com/office/drawing/2014/main" id="{E770A6A6-C719-4C99-9A74-A01CAD2BEEFE}"/>
                </a:ext>
              </a:extLst>
            </p:cNvPr>
            <p:cNvSpPr>
              <a:spLocks/>
            </p:cNvSpPr>
            <p:nvPr/>
          </p:nvSpPr>
          <p:spPr bwMode="auto">
            <a:xfrm flipH="1">
              <a:off x="4953000" y="52578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102">
              <a:extLst>
                <a:ext uri="{FF2B5EF4-FFF2-40B4-BE49-F238E27FC236}">
                  <a16:creationId xmlns:a16="http://schemas.microsoft.com/office/drawing/2014/main" id="{0E4B29C1-3AB7-49E7-9CFB-6ADA099F8FC6}"/>
                </a:ext>
              </a:extLst>
            </p:cNvPr>
            <p:cNvSpPr>
              <a:spLocks/>
            </p:cNvSpPr>
            <p:nvPr/>
          </p:nvSpPr>
          <p:spPr bwMode="auto">
            <a:xfrm flipH="1">
              <a:off x="4800600" y="3657600"/>
              <a:ext cx="1981200" cy="1524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103">
              <a:extLst>
                <a:ext uri="{FF2B5EF4-FFF2-40B4-BE49-F238E27FC236}">
                  <a16:creationId xmlns:a16="http://schemas.microsoft.com/office/drawing/2014/main" id="{832AE163-C220-4851-B6E6-43A2BF233B09}"/>
                </a:ext>
              </a:extLst>
            </p:cNvPr>
            <p:cNvSpPr>
              <a:spLocks/>
            </p:cNvSpPr>
            <p:nvPr/>
          </p:nvSpPr>
          <p:spPr bwMode="auto">
            <a:xfrm flipH="1">
              <a:off x="7772400" y="4800600"/>
              <a:ext cx="457200" cy="1752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104">
              <a:extLst>
                <a:ext uri="{FF2B5EF4-FFF2-40B4-BE49-F238E27FC236}">
                  <a16:creationId xmlns:a16="http://schemas.microsoft.com/office/drawing/2014/main" id="{54E9AD77-9E68-4108-AF7E-9F12D54F6334}"/>
                </a:ext>
              </a:extLst>
            </p:cNvPr>
            <p:cNvSpPr>
              <a:spLocks/>
            </p:cNvSpPr>
            <p:nvPr/>
          </p:nvSpPr>
          <p:spPr bwMode="auto">
            <a:xfrm flipH="1">
              <a:off x="8229600" y="4800600"/>
              <a:ext cx="228600" cy="1600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05">
              <a:extLst>
                <a:ext uri="{FF2B5EF4-FFF2-40B4-BE49-F238E27FC236}">
                  <a16:creationId xmlns:a16="http://schemas.microsoft.com/office/drawing/2014/main" id="{95A2AACB-61C1-4A33-A833-7AF60DB2C0EA}"/>
                </a:ext>
              </a:extLst>
            </p:cNvPr>
            <p:cNvSpPr>
              <a:spLocks/>
            </p:cNvSpPr>
            <p:nvPr/>
          </p:nvSpPr>
          <p:spPr bwMode="auto">
            <a:xfrm flipH="1">
              <a:off x="4114800" y="5562600"/>
              <a:ext cx="2286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06">
              <a:extLst>
                <a:ext uri="{FF2B5EF4-FFF2-40B4-BE49-F238E27FC236}">
                  <a16:creationId xmlns:a16="http://schemas.microsoft.com/office/drawing/2014/main" id="{8A39E1F2-7694-4E90-86FE-D269D2B668A2}"/>
                </a:ext>
              </a:extLst>
            </p:cNvPr>
            <p:cNvSpPr>
              <a:spLocks/>
            </p:cNvSpPr>
            <p:nvPr/>
          </p:nvSpPr>
          <p:spPr bwMode="auto">
            <a:xfrm flipH="1">
              <a:off x="4343400" y="5486400"/>
              <a:ext cx="381000" cy="990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07">
              <a:extLst>
                <a:ext uri="{FF2B5EF4-FFF2-40B4-BE49-F238E27FC236}">
                  <a16:creationId xmlns:a16="http://schemas.microsoft.com/office/drawing/2014/main" id="{1A74541E-A229-4B32-AFA8-0A27F7A79D36}"/>
                </a:ext>
              </a:extLst>
            </p:cNvPr>
            <p:cNvSpPr>
              <a:spLocks/>
            </p:cNvSpPr>
            <p:nvPr/>
          </p:nvSpPr>
          <p:spPr bwMode="auto">
            <a:xfrm flipH="1">
              <a:off x="3657600" y="6019800"/>
              <a:ext cx="152400" cy="609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108">
              <a:extLst>
                <a:ext uri="{FF2B5EF4-FFF2-40B4-BE49-F238E27FC236}">
                  <a16:creationId xmlns:a16="http://schemas.microsoft.com/office/drawing/2014/main" id="{44C782EB-A4B5-4F86-8126-DEF945AE11A0}"/>
                </a:ext>
              </a:extLst>
            </p:cNvPr>
            <p:cNvSpPr>
              <a:spLocks/>
            </p:cNvSpPr>
            <p:nvPr/>
          </p:nvSpPr>
          <p:spPr bwMode="auto">
            <a:xfrm flipH="1">
              <a:off x="5867400" y="32766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09">
              <a:extLst>
                <a:ext uri="{FF2B5EF4-FFF2-40B4-BE49-F238E27FC236}">
                  <a16:creationId xmlns:a16="http://schemas.microsoft.com/office/drawing/2014/main" id="{14CC437D-9364-41E6-A8DF-15FA5BF1F6C2}"/>
                </a:ext>
              </a:extLst>
            </p:cNvPr>
            <p:cNvSpPr>
              <a:spLocks/>
            </p:cNvSpPr>
            <p:nvPr/>
          </p:nvSpPr>
          <p:spPr bwMode="auto">
            <a:xfrm flipH="1">
              <a:off x="7086600" y="4038600"/>
              <a:ext cx="5334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10">
              <a:extLst>
                <a:ext uri="{FF2B5EF4-FFF2-40B4-BE49-F238E27FC236}">
                  <a16:creationId xmlns:a16="http://schemas.microsoft.com/office/drawing/2014/main" id="{7343D41A-8686-4145-9DF9-5DF70FE07B4D}"/>
                </a:ext>
              </a:extLst>
            </p:cNvPr>
            <p:cNvSpPr>
              <a:spLocks/>
            </p:cNvSpPr>
            <p:nvPr/>
          </p:nvSpPr>
          <p:spPr bwMode="auto">
            <a:xfrm flipH="1">
              <a:off x="7696200" y="2895600"/>
              <a:ext cx="7620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11">
              <a:extLst>
                <a:ext uri="{FF2B5EF4-FFF2-40B4-BE49-F238E27FC236}">
                  <a16:creationId xmlns:a16="http://schemas.microsoft.com/office/drawing/2014/main" id="{B14F306D-2DD8-4701-B1E8-ABAD3C3E9601}"/>
                </a:ext>
              </a:extLst>
            </p:cNvPr>
            <p:cNvSpPr>
              <a:spLocks/>
            </p:cNvSpPr>
            <p:nvPr/>
          </p:nvSpPr>
          <p:spPr bwMode="auto">
            <a:xfrm flipH="1">
              <a:off x="6934200" y="3276600"/>
              <a:ext cx="8382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12">
              <a:extLst>
                <a:ext uri="{FF2B5EF4-FFF2-40B4-BE49-F238E27FC236}">
                  <a16:creationId xmlns:a16="http://schemas.microsoft.com/office/drawing/2014/main" id="{D639DFEF-5CBC-4A00-B985-93E46005E72A}"/>
                </a:ext>
              </a:extLst>
            </p:cNvPr>
            <p:cNvSpPr>
              <a:spLocks/>
            </p:cNvSpPr>
            <p:nvPr/>
          </p:nvSpPr>
          <p:spPr bwMode="auto">
            <a:xfrm flipH="1">
              <a:off x="6477000" y="2971800"/>
              <a:ext cx="76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113">
              <a:extLst>
                <a:ext uri="{FF2B5EF4-FFF2-40B4-BE49-F238E27FC236}">
                  <a16:creationId xmlns:a16="http://schemas.microsoft.com/office/drawing/2014/main" id="{1C244512-81A6-4B7E-9A18-F891E30FAA97}"/>
                </a:ext>
              </a:extLst>
            </p:cNvPr>
            <p:cNvSpPr>
              <a:spLocks/>
            </p:cNvSpPr>
            <p:nvPr/>
          </p:nvSpPr>
          <p:spPr bwMode="auto">
            <a:xfrm flipH="1">
              <a:off x="7086600" y="2971800"/>
              <a:ext cx="1524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114">
              <a:extLst>
                <a:ext uri="{FF2B5EF4-FFF2-40B4-BE49-F238E27FC236}">
                  <a16:creationId xmlns:a16="http://schemas.microsoft.com/office/drawing/2014/main" id="{42E0197B-5AE2-450B-8511-C03FD6A345C6}"/>
                </a:ext>
              </a:extLst>
            </p:cNvPr>
            <p:cNvSpPr>
              <a:spLocks/>
            </p:cNvSpPr>
            <p:nvPr/>
          </p:nvSpPr>
          <p:spPr bwMode="auto">
            <a:xfrm flipH="1">
              <a:off x="8305800" y="3505200"/>
              <a:ext cx="76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115">
              <a:extLst>
                <a:ext uri="{FF2B5EF4-FFF2-40B4-BE49-F238E27FC236}">
                  <a16:creationId xmlns:a16="http://schemas.microsoft.com/office/drawing/2014/main" id="{C3CE1ED7-3721-4193-AC28-F04780065CF6}"/>
                </a:ext>
              </a:extLst>
            </p:cNvPr>
            <p:cNvSpPr>
              <a:spLocks/>
            </p:cNvSpPr>
            <p:nvPr/>
          </p:nvSpPr>
          <p:spPr bwMode="auto">
            <a:xfrm flipH="1">
              <a:off x="7467600" y="4800600"/>
              <a:ext cx="533400" cy="1371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116">
              <a:extLst>
                <a:ext uri="{FF2B5EF4-FFF2-40B4-BE49-F238E27FC236}">
                  <a16:creationId xmlns:a16="http://schemas.microsoft.com/office/drawing/2014/main" id="{84E02960-2FB9-4DDB-8A0D-30F2AD265F8E}"/>
                </a:ext>
              </a:extLst>
            </p:cNvPr>
            <p:cNvSpPr>
              <a:spLocks/>
            </p:cNvSpPr>
            <p:nvPr/>
          </p:nvSpPr>
          <p:spPr bwMode="auto">
            <a:xfrm flipH="1">
              <a:off x="4267200" y="2743200"/>
              <a:ext cx="1524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Date Placeholder 3">
            <a:extLst>
              <a:ext uri="{FF2B5EF4-FFF2-40B4-BE49-F238E27FC236}">
                <a16:creationId xmlns:a16="http://schemas.microsoft.com/office/drawing/2014/main" id="{90C8C45B-8BE8-4289-B1A7-B06F0F552AFC}"/>
              </a:ext>
            </a:extLst>
          </p:cNvPr>
          <p:cNvSpPr>
            <a:spLocks noGrp="1"/>
          </p:cNvSpPr>
          <p:nvPr>
            <p:ph type="dt" sz="half" idx="10"/>
          </p:nvPr>
        </p:nvSpPr>
        <p:spPr/>
        <p:txBody>
          <a:bodyPr/>
          <a:lstStyle/>
          <a:p>
            <a:fld id="{9FECA451-85D6-4237-BA56-1EDB5E22FE5A}" type="datetime1">
              <a:rPr lang="en-US" smtClean="0"/>
              <a:t>8/30/2023</a:t>
            </a:fld>
            <a:endParaRPr lang="en-US"/>
          </a:p>
        </p:txBody>
      </p:sp>
      <p:sp>
        <p:nvSpPr>
          <p:cNvPr id="5" name="Slide Number Placeholder 4">
            <a:extLst>
              <a:ext uri="{FF2B5EF4-FFF2-40B4-BE49-F238E27FC236}">
                <a16:creationId xmlns:a16="http://schemas.microsoft.com/office/drawing/2014/main" id="{ABD86E3A-8187-49BD-B136-AA2B52B9B426}"/>
              </a:ext>
            </a:extLst>
          </p:cNvPr>
          <p:cNvSpPr>
            <a:spLocks noGrp="1"/>
          </p:cNvSpPr>
          <p:nvPr>
            <p:ph type="sldNum" sz="quarter" idx="12"/>
          </p:nvPr>
        </p:nvSpPr>
        <p:spPr/>
        <p:txBody>
          <a:bodyPr/>
          <a:lstStyle/>
          <a:p>
            <a:fld id="{DF28FB93-0A08-4E7D-8E63-9EFA29F1E093}" type="slidenum">
              <a:rPr lang="en-US" smtClean="0"/>
              <a:pPr/>
              <a:t>15</a:t>
            </a:fld>
            <a:endParaRPr lang="en-US"/>
          </a:p>
        </p:txBody>
      </p:sp>
    </p:spTree>
    <p:extLst>
      <p:ext uri="{BB962C8B-B14F-4D97-AF65-F5344CB8AC3E}">
        <p14:creationId xmlns:p14="http://schemas.microsoft.com/office/powerpoint/2010/main" val="28327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7BDB-302A-45C4-9AAD-E6EEE96626ED}"/>
              </a:ext>
            </a:extLst>
          </p:cNvPr>
          <p:cNvSpPr>
            <a:spLocks noGrp="1"/>
          </p:cNvSpPr>
          <p:nvPr>
            <p:ph type="title"/>
          </p:nvPr>
        </p:nvSpPr>
        <p:spPr/>
        <p:txBody>
          <a:bodyPr/>
          <a:lstStyle/>
          <a:p>
            <a:r>
              <a:rPr lang="en-US" dirty="0"/>
              <a:t>Natural Sheet Runoff</a:t>
            </a:r>
          </a:p>
        </p:txBody>
      </p:sp>
      <p:sp>
        <p:nvSpPr>
          <p:cNvPr id="4" name="Content Placeholder 3">
            <a:extLst>
              <a:ext uri="{FF2B5EF4-FFF2-40B4-BE49-F238E27FC236}">
                <a16:creationId xmlns:a16="http://schemas.microsoft.com/office/drawing/2014/main" id="{3BB9AFDE-228A-4C49-AC48-EE5539785E2B}"/>
              </a:ext>
            </a:extLst>
          </p:cNvPr>
          <p:cNvSpPr>
            <a:spLocks noGrp="1"/>
          </p:cNvSpPr>
          <p:nvPr>
            <p:ph sz="half" idx="1"/>
          </p:nvPr>
        </p:nvSpPr>
        <p:spPr>
          <a:xfrm>
            <a:off x="1296579" y="2819400"/>
            <a:ext cx="3962399" cy="1371600"/>
          </a:xfrm>
        </p:spPr>
        <p:txBody>
          <a:bodyPr>
            <a:normAutofit lnSpcReduction="10000"/>
          </a:bodyPr>
          <a:lstStyle/>
          <a:p>
            <a:pPr marL="0" indent="0">
              <a:buNone/>
            </a:pPr>
            <a:r>
              <a:rPr lang="en-US" altLang="en-US" dirty="0"/>
              <a:t>Some diversions combine two drainages, dewatering one and destabilizing the other</a:t>
            </a:r>
            <a:r>
              <a:rPr lang="en-US" dirty="0"/>
              <a:t>. </a:t>
            </a:r>
          </a:p>
          <a:p>
            <a:endParaRPr lang="en-US" dirty="0"/>
          </a:p>
        </p:txBody>
      </p:sp>
      <p:pic>
        <p:nvPicPr>
          <p:cNvPr id="6" name="Content Placeholder 8">
            <a:extLst>
              <a:ext uri="{FF2B5EF4-FFF2-40B4-BE49-F238E27FC236}">
                <a16:creationId xmlns:a16="http://schemas.microsoft.com/office/drawing/2014/main" id="{4364CF62-0844-498C-8CD3-D10F41F16C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37212" y="1981200"/>
            <a:ext cx="6119093" cy="3657600"/>
          </a:xfrm>
          <a:prstGeom prst="rect">
            <a:avLst/>
          </a:prstGeom>
        </p:spPr>
      </p:pic>
      <p:sp>
        <p:nvSpPr>
          <p:cNvPr id="7" name="Date Placeholder 6">
            <a:extLst>
              <a:ext uri="{FF2B5EF4-FFF2-40B4-BE49-F238E27FC236}">
                <a16:creationId xmlns:a16="http://schemas.microsoft.com/office/drawing/2014/main" id="{06703AC0-4B34-471E-A7F1-18D5596027A9}"/>
              </a:ext>
            </a:extLst>
          </p:cNvPr>
          <p:cNvSpPr>
            <a:spLocks noGrp="1"/>
          </p:cNvSpPr>
          <p:nvPr>
            <p:ph type="dt" sz="half" idx="10"/>
          </p:nvPr>
        </p:nvSpPr>
        <p:spPr/>
        <p:txBody>
          <a:bodyPr/>
          <a:lstStyle/>
          <a:p>
            <a:fld id="{E8F54A6F-ACA8-4C22-8D42-815D4246578D}" type="datetime1">
              <a:rPr lang="en-US" smtClean="0"/>
              <a:t>8/30/2023</a:t>
            </a:fld>
            <a:endParaRPr lang="en-US"/>
          </a:p>
        </p:txBody>
      </p:sp>
      <p:sp>
        <p:nvSpPr>
          <p:cNvPr id="8" name="Slide Number Placeholder 7">
            <a:extLst>
              <a:ext uri="{FF2B5EF4-FFF2-40B4-BE49-F238E27FC236}">
                <a16:creationId xmlns:a16="http://schemas.microsoft.com/office/drawing/2014/main" id="{65152550-BECB-48CD-AA04-05C3EE6AA558}"/>
              </a:ext>
            </a:extLst>
          </p:cNvPr>
          <p:cNvSpPr>
            <a:spLocks noGrp="1"/>
          </p:cNvSpPr>
          <p:nvPr>
            <p:ph type="sldNum" sz="quarter" idx="12"/>
          </p:nvPr>
        </p:nvSpPr>
        <p:spPr/>
        <p:txBody>
          <a:bodyPr/>
          <a:lstStyle/>
          <a:p>
            <a:fld id="{DF28FB93-0A08-4E7D-8E63-9EFA29F1E093}" type="slidenum">
              <a:rPr lang="en-US" smtClean="0"/>
              <a:pPr/>
              <a:t>16</a:t>
            </a:fld>
            <a:endParaRPr lang="en-US"/>
          </a:p>
        </p:txBody>
      </p:sp>
    </p:spTree>
    <p:extLst>
      <p:ext uri="{BB962C8B-B14F-4D97-AF65-F5344CB8AC3E}">
        <p14:creationId xmlns:p14="http://schemas.microsoft.com/office/powerpoint/2010/main" val="163366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1191-D62A-7CB2-A14F-43EB38E9C3AC}"/>
              </a:ext>
            </a:extLst>
          </p:cNvPr>
          <p:cNvSpPr>
            <a:spLocks noGrp="1"/>
          </p:cNvSpPr>
          <p:nvPr>
            <p:ph type="title"/>
          </p:nvPr>
        </p:nvSpPr>
        <p:spPr/>
        <p:txBody>
          <a:bodyPr/>
          <a:lstStyle/>
          <a:p>
            <a:r>
              <a:rPr lang="en-US" dirty="0"/>
              <a:t>Trail Structures</a:t>
            </a:r>
          </a:p>
        </p:txBody>
      </p:sp>
      <p:sp>
        <p:nvSpPr>
          <p:cNvPr id="3" name="Text Placeholder 2">
            <a:extLst>
              <a:ext uri="{FF2B5EF4-FFF2-40B4-BE49-F238E27FC236}">
                <a16:creationId xmlns:a16="http://schemas.microsoft.com/office/drawing/2014/main" id="{C3482611-C57D-2338-FE08-ECFE4FBE4EB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B708B88-4A33-9DCD-8800-803205C46B5B}"/>
              </a:ext>
            </a:extLst>
          </p:cNvPr>
          <p:cNvSpPr>
            <a:spLocks noGrp="1"/>
          </p:cNvSpPr>
          <p:nvPr>
            <p:ph type="dt" sz="half" idx="10"/>
          </p:nvPr>
        </p:nvSpPr>
        <p:spPr/>
        <p:txBody>
          <a:bodyPr/>
          <a:lstStyle/>
          <a:p>
            <a:fld id="{4F84946C-029F-4596-9C98-5FDBE570780F}" type="datetime1">
              <a:rPr lang="en-US" smtClean="0"/>
              <a:t>8/30/2023</a:t>
            </a:fld>
            <a:endParaRPr lang="en-US"/>
          </a:p>
        </p:txBody>
      </p:sp>
      <p:sp>
        <p:nvSpPr>
          <p:cNvPr id="5" name="Slide Number Placeholder 4">
            <a:extLst>
              <a:ext uri="{FF2B5EF4-FFF2-40B4-BE49-F238E27FC236}">
                <a16:creationId xmlns:a16="http://schemas.microsoft.com/office/drawing/2014/main" id="{216D9885-0B13-7C01-DE0B-7D55E549EE3C}"/>
              </a:ext>
            </a:extLst>
          </p:cNvPr>
          <p:cNvSpPr>
            <a:spLocks noGrp="1"/>
          </p:cNvSpPr>
          <p:nvPr>
            <p:ph type="sldNum" sz="quarter" idx="12"/>
          </p:nvPr>
        </p:nvSpPr>
        <p:spPr/>
        <p:txBody>
          <a:bodyPr/>
          <a:lstStyle/>
          <a:p>
            <a:fld id="{DF28FB93-0A08-4E7D-8E63-9EFA29F1E093}" type="slidenum">
              <a:rPr lang="en-US" smtClean="0"/>
              <a:pPr/>
              <a:t>17</a:t>
            </a:fld>
            <a:endParaRPr lang="en-US"/>
          </a:p>
        </p:txBody>
      </p:sp>
    </p:spTree>
    <p:extLst>
      <p:ext uri="{BB962C8B-B14F-4D97-AF65-F5344CB8AC3E}">
        <p14:creationId xmlns:p14="http://schemas.microsoft.com/office/powerpoint/2010/main" val="37796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627811" y="563562"/>
            <a:ext cx="4267201" cy="1189038"/>
          </a:xfrm>
        </p:spPr>
        <p:txBody>
          <a:bodyPr/>
          <a:lstStyle/>
          <a:p>
            <a:r>
              <a:rPr lang="en-US" dirty="0"/>
              <a:t>Trail Corridor</a:t>
            </a:r>
          </a:p>
        </p:txBody>
      </p:sp>
      <p:sp>
        <p:nvSpPr>
          <p:cNvPr id="14" name="Content Placeholder 13"/>
          <p:cNvSpPr>
            <a:spLocks noGrp="1"/>
          </p:cNvSpPr>
          <p:nvPr>
            <p:ph sz="half" idx="1"/>
          </p:nvPr>
        </p:nvSpPr>
        <p:spPr/>
        <p:txBody>
          <a:bodyPr>
            <a:normAutofit/>
          </a:bodyPr>
          <a:lstStyle/>
          <a:p>
            <a:endParaRPr lang="en-US"/>
          </a:p>
        </p:txBody>
      </p:sp>
      <p:sp>
        <p:nvSpPr>
          <p:cNvPr id="15" name="Content Placeholder 14"/>
          <p:cNvSpPr>
            <a:spLocks noGrp="1"/>
          </p:cNvSpPr>
          <p:nvPr>
            <p:ph sz="half" idx="2"/>
          </p:nvPr>
        </p:nvSpPr>
        <p:spPr>
          <a:xfrm>
            <a:off x="6627811" y="1981200"/>
            <a:ext cx="4267203" cy="4191000"/>
          </a:xfrm>
        </p:spPr>
        <p:txBody>
          <a:bodyPr>
            <a:normAutofit/>
          </a:bodyPr>
          <a:lstStyle/>
          <a:p>
            <a:pPr marL="0" indent="0">
              <a:buNone/>
            </a:pPr>
            <a:r>
              <a:rPr lang="en-US" dirty="0"/>
              <a:t>The dimensions of the corridor are determined by the needs of the target users and the challenge of the trail. </a:t>
            </a:r>
          </a:p>
          <a:p>
            <a:pPr marL="0" indent="0">
              <a:buNone/>
            </a:pPr>
            <a:r>
              <a:rPr lang="en-US" dirty="0"/>
              <a:t>Trail corridors for traditional </a:t>
            </a:r>
            <a:r>
              <a:rPr lang="en-US" dirty="0" err="1"/>
              <a:t>packstock</a:t>
            </a:r>
            <a:r>
              <a:rPr lang="en-US" dirty="0"/>
              <a:t> are cleared 8 feet wide and 10 feet high. Hiking trails are cleared 6 feet wide and 8 feet high. </a:t>
            </a: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1217612" y="563562"/>
            <a:ext cx="5257800" cy="5446230"/>
          </a:xfrm>
          <a:prstGeom prst="rect">
            <a:avLst/>
          </a:prstGeom>
        </p:spPr>
      </p:pic>
      <p:sp>
        <p:nvSpPr>
          <p:cNvPr id="2" name="Date Placeholder 1">
            <a:extLst>
              <a:ext uri="{FF2B5EF4-FFF2-40B4-BE49-F238E27FC236}">
                <a16:creationId xmlns:a16="http://schemas.microsoft.com/office/drawing/2014/main" id="{A9AD5AA5-ECE5-4CB2-99B7-CA431D1C8A43}"/>
              </a:ext>
            </a:extLst>
          </p:cNvPr>
          <p:cNvSpPr>
            <a:spLocks noGrp="1"/>
          </p:cNvSpPr>
          <p:nvPr>
            <p:ph type="dt" sz="half" idx="10"/>
          </p:nvPr>
        </p:nvSpPr>
        <p:spPr/>
        <p:txBody>
          <a:bodyPr/>
          <a:lstStyle/>
          <a:p>
            <a:fld id="{D86FD1AB-8D9F-48D4-8C1F-8669547D3747}" type="datetime1">
              <a:rPr lang="en-US" smtClean="0"/>
              <a:t>8/30/2023</a:t>
            </a:fld>
            <a:endParaRPr lang="en-US"/>
          </a:p>
        </p:txBody>
      </p:sp>
      <p:sp>
        <p:nvSpPr>
          <p:cNvPr id="3" name="Slide Number Placeholder 2">
            <a:extLst>
              <a:ext uri="{FF2B5EF4-FFF2-40B4-BE49-F238E27FC236}">
                <a16:creationId xmlns:a16="http://schemas.microsoft.com/office/drawing/2014/main" id="{087D8352-B5D5-4F5B-A004-8518EC6D4E9B}"/>
              </a:ext>
            </a:extLst>
          </p:cNvPr>
          <p:cNvSpPr>
            <a:spLocks noGrp="1"/>
          </p:cNvSpPr>
          <p:nvPr>
            <p:ph type="sldNum" sz="quarter" idx="12"/>
          </p:nvPr>
        </p:nvSpPr>
        <p:spPr/>
        <p:txBody>
          <a:bodyPr/>
          <a:lstStyle/>
          <a:p>
            <a:fld id="{DF28FB93-0A08-4E7D-8E63-9EFA29F1E093}" type="slidenum">
              <a:rPr lang="en-US" smtClean="0"/>
              <a:pPr/>
              <a:t>18</a:t>
            </a:fld>
            <a:endParaRPr lang="en-US"/>
          </a:p>
        </p:txBody>
      </p:sp>
    </p:spTree>
    <p:extLst>
      <p:ext uri="{BB962C8B-B14F-4D97-AF65-F5344CB8AC3E}">
        <p14:creationId xmlns:p14="http://schemas.microsoft.com/office/powerpoint/2010/main" val="263734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Trail Structure</a:t>
            </a: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1261547" y="1866900"/>
            <a:ext cx="7619999" cy="4419600"/>
          </a:xfrm>
          <a:prstGeom prst="rect">
            <a:avLst/>
          </a:prstGeom>
        </p:spPr>
      </p:pic>
      <p:sp>
        <p:nvSpPr>
          <p:cNvPr id="2" name="Date Placeholder 1">
            <a:extLst>
              <a:ext uri="{FF2B5EF4-FFF2-40B4-BE49-F238E27FC236}">
                <a16:creationId xmlns:a16="http://schemas.microsoft.com/office/drawing/2014/main" id="{F6EE7877-F923-49F3-BE9C-98E5C5055C68}"/>
              </a:ext>
            </a:extLst>
          </p:cNvPr>
          <p:cNvSpPr>
            <a:spLocks noGrp="1"/>
          </p:cNvSpPr>
          <p:nvPr>
            <p:ph type="dt" sz="half" idx="10"/>
          </p:nvPr>
        </p:nvSpPr>
        <p:spPr/>
        <p:txBody>
          <a:bodyPr/>
          <a:lstStyle/>
          <a:p>
            <a:fld id="{8F293CBE-D23D-46D4-A99A-B95F19104D30}" type="datetime1">
              <a:rPr lang="en-US" smtClean="0"/>
              <a:t>8/30/2023</a:t>
            </a:fld>
            <a:endParaRPr lang="en-US"/>
          </a:p>
        </p:txBody>
      </p:sp>
      <p:sp>
        <p:nvSpPr>
          <p:cNvPr id="3" name="Slide Number Placeholder 2">
            <a:extLst>
              <a:ext uri="{FF2B5EF4-FFF2-40B4-BE49-F238E27FC236}">
                <a16:creationId xmlns:a16="http://schemas.microsoft.com/office/drawing/2014/main" id="{3BC9A0BD-459B-425F-8177-E15B30D8BD49}"/>
              </a:ext>
            </a:extLst>
          </p:cNvPr>
          <p:cNvSpPr>
            <a:spLocks noGrp="1"/>
          </p:cNvSpPr>
          <p:nvPr>
            <p:ph type="sldNum" sz="quarter" idx="12"/>
          </p:nvPr>
        </p:nvSpPr>
        <p:spPr/>
        <p:txBody>
          <a:bodyPr/>
          <a:lstStyle/>
          <a:p>
            <a:fld id="{DF28FB93-0A08-4E7D-8E63-9EFA29F1E093}" type="slidenum">
              <a:rPr lang="en-US" smtClean="0"/>
              <a:pPr/>
              <a:t>19</a:t>
            </a:fld>
            <a:endParaRPr lang="en-US"/>
          </a:p>
        </p:txBody>
      </p:sp>
    </p:spTree>
    <p:extLst>
      <p:ext uri="{BB962C8B-B14F-4D97-AF65-F5344CB8AC3E}">
        <p14:creationId xmlns:p14="http://schemas.microsoft.com/office/powerpoint/2010/main" val="278177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9D6136-4650-A5CD-C890-9D1A1D3AB055}"/>
              </a:ext>
            </a:extLst>
          </p:cNvPr>
          <p:cNvSpPr>
            <a:spLocks noGrp="1"/>
          </p:cNvSpPr>
          <p:nvPr>
            <p:ph type="title"/>
          </p:nvPr>
        </p:nvSpPr>
        <p:spPr/>
        <p:txBody>
          <a:bodyPr>
            <a:normAutofit/>
          </a:bodyPr>
          <a:lstStyle/>
          <a:p>
            <a:r>
              <a:rPr lang="en-US" sz="3600" dirty="0">
                <a:solidFill>
                  <a:srgbClr val="373737"/>
                </a:solidFill>
              </a:rPr>
              <a:t>Volunteers Building Trails Together Since 1993</a:t>
            </a:r>
            <a:endParaRPr lang="en-US" sz="3600" dirty="0"/>
          </a:p>
        </p:txBody>
      </p:sp>
      <p:sp>
        <p:nvSpPr>
          <p:cNvPr id="8" name="Content Placeholder 7">
            <a:extLst>
              <a:ext uri="{FF2B5EF4-FFF2-40B4-BE49-F238E27FC236}">
                <a16:creationId xmlns:a16="http://schemas.microsoft.com/office/drawing/2014/main" id="{4DAA863D-4925-1184-BF71-018FCCBC869A}"/>
              </a:ext>
            </a:extLst>
          </p:cNvPr>
          <p:cNvSpPr>
            <a:spLocks noGrp="1"/>
          </p:cNvSpPr>
          <p:nvPr>
            <p:ph idx="1"/>
          </p:nvPr>
        </p:nvSpPr>
        <p:spPr/>
        <p:txBody>
          <a:bodyPr/>
          <a:lstStyle/>
          <a:p>
            <a:pPr marL="0" indent="0" algn="l">
              <a:buNone/>
            </a:pPr>
            <a:r>
              <a:rPr lang="en-US" b="0" i="0" dirty="0">
                <a:solidFill>
                  <a:srgbClr val="373737"/>
                </a:solidFill>
                <a:effectLst/>
              </a:rPr>
              <a:t>The Central Texas Trail Tamers is a 501(c) non-profit organization dedicated to building and maintaining sustainable hiking trails.  </a:t>
            </a:r>
          </a:p>
          <a:p>
            <a:pPr marL="0" indent="0" algn="l">
              <a:buNone/>
            </a:pPr>
            <a:r>
              <a:rPr lang="en-US" b="0" i="0" dirty="0">
                <a:solidFill>
                  <a:srgbClr val="373737"/>
                </a:solidFill>
                <a:effectLst/>
              </a:rPr>
              <a:t>Established in 1993, the Trail Tamers have provided thousands of hours of volunteer labor to public and non-profit agencies in eight states and two countries.</a:t>
            </a:r>
          </a:p>
          <a:p>
            <a:endParaRPr lang="en-US" dirty="0"/>
          </a:p>
        </p:txBody>
      </p:sp>
      <p:sp>
        <p:nvSpPr>
          <p:cNvPr id="4" name="Date Placeholder 3">
            <a:extLst>
              <a:ext uri="{FF2B5EF4-FFF2-40B4-BE49-F238E27FC236}">
                <a16:creationId xmlns:a16="http://schemas.microsoft.com/office/drawing/2014/main" id="{A6ED4DB3-DF87-AA83-E920-5633A384DCF7}"/>
              </a:ext>
            </a:extLst>
          </p:cNvPr>
          <p:cNvSpPr>
            <a:spLocks noGrp="1"/>
          </p:cNvSpPr>
          <p:nvPr>
            <p:ph type="dt" sz="half" idx="10"/>
          </p:nvPr>
        </p:nvSpPr>
        <p:spPr/>
        <p:txBody>
          <a:bodyPr/>
          <a:lstStyle/>
          <a:p>
            <a:fld id="{2A2A6DE8-809F-44E6-BFA9-11E772620F2E}" type="datetime1">
              <a:rPr lang="en-US" smtClean="0"/>
              <a:t>8/30/2023</a:t>
            </a:fld>
            <a:endParaRPr lang="en-US"/>
          </a:p>
        </p:txBody>
      </p:sp>
      <p:sp>
        <p:nvSpPr>
          <p:cNvPr id="5" name="Slide Number Placeholder 4">
            <a:extLst>
              <a:ext uri="{FF2B5EF4-FFF2-40B4-BE49-F238E27FC236}">
                <a16:creationId xmlns:a16="http://schemas.microsoft.com/office/drawing/2014/main" id="{5AC31157-782C-BDC5-3635-3F7DE488292F}"/>
              </a:ext>
            </a:extLst>
          </p:cNvPr>
          <p:cNvSpPr>
            <a:spLocks noGrp="1"/>
          </p:cNvSpPr>
          <p:nvPr>
            <p:ph type="sldNum" sz="quarter" idx="12"/>
          </p:nvPr>
        </p:nvSpPr>
        <p:spPr/>
        <p:txBody>
          <a:bodyPr/>
          <a:lstStyle/>
          <a:p>
            <a:fld id="{2B524DA2-3CE4-45BB-9F6F-628A0CFBDBF9}" type="slidenum">
              <a:rPr lang="en-US" smtClean="0"/>
              <a:pPr/>
              <a:t>2</a:t>
            </a:fld>
            <a:endParaRPr lang="en-US"/>
          </a:p>
        </p:txBody>
      </p:sp>
    </p:spTree>
    <p:extLst>
      <p:ext uri="{BB962C8B-B14F-4D97-AF65-F5344CB8AC3E}">
        <p14:creationId xmlns:p14="http://schemas.microsoft.com/office/powerpoint/2010/main" val="40642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Full Bench Trail</a:t>
            </a:r>
          </a:p>
        </p:txBody>
      </p:sp>
      <p:sp>
        <p:nvSpPr>
          <p:cNvPr id="7" name="Content Placeholder 6"/>
          <p:cNvSpPr>
            <a:spLocks noGrp="1"/>
          </p:cNvSpPr>
          <p:nvPr>
            <p:ph idx="1"/>
          </p:nvPr>
        </p:nvSpPr>
        <p:spPr>
          <a:xfrm>
            <a:off x="1293813" y="1981200"/>
            <a:ext cx="5257799" cy="4038600"/>
          </a:xfrm>
        </p:spPr>
        <p:txBody>
          <a:bodyPr>
            <a:normAutofit fontScale="92500" lnSpcReduction="20000"/>
          </a:bodyPr>
          <a:lstStyle/>
          <a:p>
            <a:r>
              <a:rPr lang="en-US" dirty="0"/>
              <a:t>Trail professionals almost always prefer </a:t>
            </a:r>
            <a:r>
              <a:rPr lang="en-US" b="1" i="1" dirty="0"/>
              <a:t>full-bench</a:t>
            </a:r>
            <a:r>
              <a:rPr lang="en-US" dirty="0"/>
              <a:t> construction. </a:t>
            </a:r>
          </a:p>
          <a:p>
            <a:r>
              <a:rPr lang="en-US" dirty="0"/>
              <a:t>A full bench is constructed by cutting the full width of the tread into the hillside and casting the excavated soil as far from the trail as possible </a:t>
            </a:r>
          </a:p>
          <a:p>
            <a:r>
              <a:rPr lang="en-US" dirty="0"/>
              <a:t>Full-bench construction requires more excavation and leaves a larger backslope than partial-bench construction, but the </a:t>
            </a:r>
            <a:r>
              <a:rPr lang="en-US" dirty="0" err="1"/>
              <a:t>trailbed</a:t>
            </a:r>
            <a:r>
              <a:rPr lang="en-US" dirty="0"/>
              <a:t> will be more durable and require less maintenance. </a:t>
            </a:r>
          </a:p>
          <a:p>
            <a:r>
              <a:rPr lang="en-US" dirty="0"/>
              <a:t>You should use full-bench construction whenever possible.</a:t>
            </a:r>
          </a:p>
          <a:p>
            <a:endParaRPr lang="en-US" dirty="0"/>
          </a:p>
        </p:txBody>
      </p:sp>
      <p:pic>
        <p:nvPicPr>
          <p:cNvPr id="9" name="pasted-image.png"/>
          <p:cNvPicPr/>
          <p:nvPr/>
        </p:nvPicPr>
        <p:blipFill rotWithShape="1">
          <a:blip r:embed="rId2"/>
          <a:srcRect l="13811" t="30531" r="8298" b="18256"/>
          <a:stretch/>
        </p:blipFill>
        <p:spPr bwMode="auto">
          <a:xfrm>
            <a:off x="6524004" y="2057400"/>
            <a:ext cx="4628515" cy="2282190"/>
          </a:xfrm>
          <a:prstGeom prst="rect">
            <a:avLst/>
          </a:prstGeom>
          <a:ln>
            <a:noFill/>
          </a:ln>
          <a:extLs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17FDE200-9A1C-44A1-AF98-FC9C9DDAC45D}"/>
              </a:ext>
            </a:extLst>
          </p:cNvPr>
          <p:cNvSpPr>
            <a:spLocks noGrp="1"/>
          </p:cNvSpPr>
          <p:nvPr>
            <p:ph type="dt" sz="half" idx="10"/>
          </p:nvPr>
        </p:nvSpPr>
        <p:spPr/>
        <p:txBody>
          <a:bodyPr/>
          <a:lstStyle/>
          <a:p>
            <a:fld id="{93A51BD0-A3C8-48FD-8236-3151EA9C2BFA}" type="datetime1">
              <a:rPr lang="en-US" smtClean="0"/>
              <a:t>8/30/2023</a:t>
            </a:fld>
            <a:endParaRPr lang="en-US"/>
          </a:p>
        </p:txBody>
      </p:sp>
      <p:sp>
        <p:nvSpPr>
          <p:cNvPr id="3" name="Slide Number Placeholder 2">
            <a:extLst>
              <a:ext uri="{FF2B5EF4-FFF2-40B4-BE49-F238E27FC236}">
                <a16:creationId xmlns:a16="http://schemas.microsoft.com/office/drawing/2014/main" id="{C9F51ADE-C772-47D5-9FA8-A1A3A4B2529B}"/>
              </a:ext>
            </a:extLst>
          </p:cNvPr>
          <p:cNvSpPr>
            <a:spLocks noGrp="1"/>
          </p:cNvSpPr>
          <p:nvPr>
            <p:ph type="sldNum" sz="quarter" idx="12"/>
          </p:nvPr>
        </p:nvSpPr>
        <p:spPr/>
        <p:txBody>
          <a:bodyPr/>
          <a:lstStyle/>
          <a:p>
            <a:fld id="{DF28FB93-0A08-4E7D-8E63-9EFA29F1E093}" type="slidenum">
              <a:rPr lang="en-US" smtClean="0"/>
              <a:pPr/>
              <a:t>20</a:t>
            </a:fld>
            <a:endParaRPr lang="en-US"/>
          </a:p>
        </p:txBody>
      </p:sp>
    </p:spTree>
    <p:extLst>
      <p:ext uri="{BB962C8B-B14F-4D97-AF65-F5344CB8AC3E}">
        <p14:creationId xmlns:p14="http://schemas.microsoft.com/office/powerpoint/2010/main" val="30066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9DB0F7-B5AB-468B-AE3D-A963D9EBA457}"/>
              </a:ext>
            </a:extLst>
          </p:cNvPr>
          <p:cNvSpPr>
            <a:spLocks noGrp="1"/>
          </p:cNvSpPr>
          <p:nvPr>
            <p:ph type="title"/>
          </p:nvPr>
        </p:nvSpPr>
        <p:spPr/>
        <p:txBody>
          <a:bodyPr>
            <a:normAutofit/>
          </a:bodyPr>
          <a:lstStyle/>
          <a:p>
            <a:r>
              <a:rPr lang="en-US" sz="4400" dirty="0"/>
              <a:t>Backslope</a:t>
            </a:r>
          </a:p>
        </p:txBody>
      </p:sp>
      <p:sp>
        <p:nvSpPr>
          <p:cNvPr id="12" name="Subtitle 2">
            <a:extLst>
              <a:ext uri="{FF2B5EF4-FFF2-40B4-BE49-F238E27FC236}">
                <a16:creationId xmlns:a16="http://schemas.microsoft.com/office/drawing/2014/main" id="{36AC5CB6-E9AC-489B-B306-35543D976F5B}"/>
              </a:ext>
            </a:extLst>
          </p:cNvPr>
          <p:cNvSpPr>
            <a:spLocks noGrp="1"/>
          </p:cNvSpPr>
          <p:nvPr>
            <p:ph sz="half" idx="1"/>
          </p:nvPr>
        </p:nvSpPr>
        <p:spPr>
          <a:xfrm>
            <a:off x="1293813" y="1981200"/>
            <a:ext cx="5791199" cy="4191000"/>
          </a:xfrm>
        </p:spPr>
        <p:txBody>
          <a:bodyPr>
            <a:noAutofit/>
          </a:bodyPr>
          <a:lstStyle/>
          <a:p>
            <a:pPr marL="285750" indent="-285750">
              <a:buFont typeface="Arial" panose="020B0604020202020204" pitchFamily="34" charset="0"/>
              <a:buChar char="•"/>
            </a:pPr>
            <a:r>
              <a:rPr lang="en-US" sz="2000" dirty="0"/>
              <a:t>The backslope is the excavated, exposed area above the tread surface. </a:t>
            </a:r>
          </a:p>
          <a:p>
            <a:pPr marL="285750" indent="-285750">
              <a:buFont typeface="Arial" panose="020B0604020202020204" pitchFamily="34" charset="0"/>
              <a:buChar char="•"/>
            </a:pPr>
            <a:r>
              <a:rPr lang="en-US" sz="2000" dirty="0"/>
              <a:t>Backslopes are noted as a ratio of vertical rise to horizontal distance, or "rise" to "run.“</a:t>
            </a:r>
          </a:p>
          <a:p>
            <a:pPr marL="285750" indent="-285750">
              <a:buFont typeface="Arial" panose="020B0604020202020204" pitchFamily="34" charset="0"/>
              <a:buChar char="•"/>
            </a:pPr>
            <a:r>
              <a:rPr lang="en-US" sz="2000" dirty="0"/>
              <a:t>The backslope should match the angle of repose of the parent material (the </a:t>
            </a:r>
            <a:r>
              <a:rPr lang="en-US" sz="2000" dirty="0" err="1"/>
              <a:t>sideslope</a:t>
            </a:r>
            <a:r>
              <a:rPr lang="en-US" sz="2000" dirty="0"/>
              <a:t>). You may come across trail specifications calling for 1:1 backslope. This means a 3-foot vertical rise to a 3-foot horizontal run.</a:t>
            </a:r>
          </a:p>
          <a:p>
            <a:pPr marL="285750" indent="-285750">
              <a:buFont typeface="Arial" panose="020B0604020202020204" pitchFamily="34" charset="0"/>
              <a:buChar char="•"/>
            </a:pPr>
            <a:r>
              <a:rPr lang="en-US" sz="2000" dirty="0"/>
              <a:t>Most soils are stable with a 1:1 backslope. Solid rock can have a steeper 2:1 backslope, while less cohesive soils may need a 1:2 backslope.</a:t>
            </a:r>
          </a:p>
        </p:txBody>
      </p:sp>
      <p:pic>
        <p:nvPicPr>
          <p:cNvPr id="5" name="Content Placeholder 4" descr="Diagram&#10;&#10;Description automatically generated">
            <a:extLst>
              <a:ext uri="{FF2B5EF4-FFF2-40B4-BE49-F238E27FC236}">
                <a16:creationId xmlns:a16="http://schemas.microsoft.com/office/drawing/2014/main" id="{C07E2BE5-3C5B-490B-BF72-85F3A7DB9D0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7389812" y="1828800"/>
            <a:ext cx="4038600" cy="4011676"/>
          </a:xfrm>
          <a:noFill/>
        </p:spPr>
      </p:pic>
      <p:sp>
        <p:nvSpPr>
          <p:cNvPr id="6" name="Date Placeholder 5">
            <a:extLst>
              <a:ext uri="{FF2B5EF4-FFF2-40B4-BE49-F238E27FC236}">
                <a16:creationId xmlns:a16="http://schemas.microsoft.com/office/drawing/2014/main" id="{D697DBB4-930D-44EF-9D54-A418454053C3}"/>
              </a:ext>
            </a:extLst>
          </p:cNvPr>
          <p:cNvSpPr>
            <a:spLocks noGrp="1"/>
          </p:cNvSpPr>
          <p:nvPr>
            <p:ph type="dt" sz="half" idx="10"/>
          </p:nvPr>
        </p:nvSpPr>
        <p:spPr/>
        <p:txBody>
          <a:bodyPr/>
          <a:lstStyle/>
          <a:p>
            <a:fld id="{A3FF0B95-59C3-4FF9-A314-CD84F485E16F}" type="datetime1">
              <a:rPr lang="en-US" smtClean="0"/>
              <a:t>8/30/2023</a:t>
            </a:fld>
            <a:endParaRPr lang="en-US"/>
          </a:p>
        </p:txBody>
      </p:sp>
      <p:sp>
        <p:nvSpPr>
          <p:cNvPr id="7" name="Slide Number Placeholder 6">
            <a:extLst>
              <a:ext uri="{FF2B5EF4-FFF2-40B4-BE49-F238E27FC236}">
                <a16:creationId xmlns:a16="http://schemas.microsoft.com/office/drawing/2014/main" id="{8607ECDC-C75D-4F14-BDF8-6068BDEE7104}"/>
              </a:ext>
            </a:extLst>
          </p:cNvPr>
          <p:cNvSpPr>
            <a:spLocks noGrp="1"/>
          </p:cNvSpPr>
          <p:nvPr>
            <p:ph type="sldNum" sz="quarter" idx="12"/>
          </p:nvPr>
        </p:nvSpPr>
        <p:spPr/>
        <p:txBody>
          <a:bodyPr/>
          <a:lstStyle/>
          <a:p>
            <a:fld id="{DF28FB93-0A08-4E7D-8E63-9EFA29F1E093}" type="slidenum">
              <a:rPr lang="en-US" smtClean="0"/>
              <a:pPr/>
              <a:t>21</a:t>
            </a:fld>
            <a:endParaRPr lang="en-US"/>
          </a:p>
        </p:txBody>
      </p:sp>
    </p:spTree>
    <p:extLst>
      <p:ext uri="{BB962C8B-B14F-4D97-AF65-F5344CB8AC3E}">
        <p14:creationId xmlns:p14="http://schemas.microsoft.com/office/powerpoint/2010/main" val="158866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B2F737-09AE-4BAA-B368-6E562B3098D6}"/>
              </a:ext>
            </a:extLst>
          </p:cNvPr>
          <p:cNvSpPr>
            <a:spLocks noGrp="1"/>
          </p:cNvSpPr>
          <p:nvPr>
            <p:ph type="title"/>
          </p:nvPr>
        </p:nvSpPr>
        <p:spPr>
          <a:xfrm>
            <a:off x="1293813" y="563562"/>
            <a:ext cx="9601200" cy="1189038"/>
          </a:xfrm>
        </p:spPr>
        <p:txBody>
          <a:bodyPr anchor="b">
            <a:normAutofit/>
          </a:bodyPr>
          <a:lstStyle/>
          <a:p>
            <a:r>
              <a:rPr lang="en-US" dirty="0"/>
              <a:t>Switchbacks and Climbing Turns</a:t>
            </a:r>
          </a:p>
        </p:txBody>
      </p:sp>
      <p:sp>
        <p:nvSpPr>
          <p:cNvPr id="15" name="Content Placeholder 3">
            <a:extLst>
              <a:ext uri="{FF2B5EF4-FFF2-40B4-BE49-F238E27FC236}">
                <a16:creationId xmlns:a16="http://schemas.microsoft.com/office/drawing/2014/main" id="{7D2A2B23-2511-41A2-A847-544C85C963E4}"/>
              </a:ext>
            </a:extLst>
          </p:cNvPr>
          <p:cNvSpPr>
            <a:spLocks noGrp="1"/>
          </p:cNvSpPr>
          <p:nvPr>
            <p:ph sz="half" idx="1"/>
          </p:nvPr>
        </p:nvSpPr>
        <p:spPr>
          <a:xfrm>
            <a:off x="1293813" y="1981200"/>
            <a:ext cx="4648201" cy="4191000"/>
          </a:xfrm>
        </p:spPr>
        <p:txBody>
          <a:bodyPr>
            <a:normAutofit/>
          </a:bodyPr>
          <a:lstStyle/>
          <a:p>
            <a:r>
              <a:rPr lang="en-US" sz="2000" dirty="0"/>
              <a:t>A switchback in hiking terms is defined as a trail that cuts sharply from one direction to the other while going up a steep hill or mountainside.</a:t>
            </a:r>
          </a:p>
          <a:p>
            <a:r>
              <a:rPr lang="en-US" sz="2000" dirty="0"/>
              <a:t> Instead of climbing straight up from the foot of a hill to the summit, this specific type of trail allows your hiking effort to be eased through several lesser degree slopes.</a:t>
            </a:r>
          </a:p>
          <a:p>
            <a:endParaRPr lang="en-US" dirty="0"/>
          </a:p>
        </p:txBody>
      </p:sp>
      <p:pic>
        <p:nvPicPr>
          <p:cNvPr id="10" name="Picture Placeholder 9" descr="Diagram&#10;&#10;Description automatically generated">
            <a:extLst>
              <a:ext uri="{FF2B5EF4-FFF2-40B4-BE49-F238E27FC236}">
                <a16:creationId xmlns:a16="http://schemas.microsoft.com/office/drawing/2014/main" id="{A8A65050-0035-4A15-8EC8-5F1318B5D09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a:fillRect/>
          </a:stretch>
        </p:blipFill>
        <p:spPr>
          <a:xfrm>
            <a:off x="6246812" y="2133600"/>
            <a:ext cx="4648203" cy="3242121"/>
          </a:xfrm>
          <a:noFill/>
        </p:spPr>
      </p:pic>
      <p:sp>
        <p:nvSpPr>
          <p:cNvPr id="11" name="Date Placeholder 10">
            <a:extLst>
              <a:ext uri="{FF2B5EF4-FFF2-40B4-BE49-F238E27FC236}">
                <a16:creationId xmlns:a16="http://schemas.microsoft.com/office/drawing/2014/main" id="{1B64F9F8-AB8A-4DD9-9D4D-AB01174D0EB3}"/>
              </a:ext>
            </a:extLst>
          </p:cNvPr>
          <p:cNvSpPr>
            <a:spLocks noGrp="1"/>
          </p:cNvSpPr>
          <p:nvPr>
            <p:ph type="dt" sz="half" idx="10"/>
          </p:nvPr>
        </p:nvSpPr>
        <p:spPr/>
        <p:txBody>
          <a:bodyPr/>
          <a:lstStyle/>
          <a:p>
            <a:fld id="{9CF495E4-54B9-4B61-99FC-C1C0181AC9D8}" type="datetime1">
              <a:rPr lang="en-US" smtClean="0"/>
              <a:t>8/30/2023</a:t>
            </a:fld>
            <a:endParaRPr lang="en-US"/>
          </a:p>
        </p:txBody>
      </p:sp>
      <p:sp>
        <p:nvSpPr>
          <p:cNvPr id="12" name="Slide Number Placeholder 11">
            <a:extLst>
              <a:ext uri="{FF2B5EF4-FFF2-40B4-BE49-F238E27FC236}">
                <a16:creationId xmlns:a16="http://schemas.microsoft.com/office/drawing/2014/main" id="{137A1F5A-C871-4DF8-8F91-16E9BB6183A8}"/>
              </a:ext>
            </a:extLst>
          </p:cNvPr>
          <p:cNvSpPr>
            <a:spLocks noGrp="1"/>
          </p:cNvSpPr>
          <p:nvPr>
            <p:ph type="sldNum" sz="quarter" idx="12"/>
          </p:nvPr>
        </p:nvSpPr>
        <p:spPr/>
        <p:txBody>
          <a:bodyPr/>
          <a:lstStyle/>
          <a:p>
            <a:fld id="{DF28FB93-0A08-4E7D-8E63-9EFA29F1E093}" type="slidenum">
              <a:rPr lang="en-US" smtClean="0"/>
              <a:pPr/>
              <a:t>22</a:t>
            </a:fld>
            <a:endParaRPr lang="en-US"/>
          </a:p>
        </p:txBody>
      </p:sp>
    </p:spTree>
    <p:extLst>
      <p:ext uri="{BB962C8B-B14F-4D97-AF65-F5344CB8AC3E}">
        <p14:creationId xmlns:p14="http://schemas.microsoft.com/office/powerpoint/2010/main" val="299143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0140EF2-67D8-40FE-84B5-2A216313FEA0}"/>
              </a:ext>
            </a:extLst>
          </p:cNvPr>
          <p:cNvSpPr>
            <a:spLocks noGrp="1"/>
          </p:cNvSpPr>
          <p:nvPr>
            <p:ph type="title"/>
          </p:nvPr>
        </p:nvSpPr>
        <p:spPr/>
        <p:txBody>
          <a:bodyPr/>
          <a:lstStyle/>
          <a:p>
            <a:r>
              <a:rPr lang="en-US" dirty="0"/>
              <a:t>Climbing turns are preferred</a:t>
            </a:r>
          </a:p>
        </p:txBody>
      </p:sp>
      <p:pic>
        <p:nvPicPr>
          <p:cNvPr id="12" name="Content Placeholder 11" descr="A picture containing conifer, linedrawing&#10;&#10;Description automatically generated">
            <a:extLst>
              <a:ext uri="{FF2B5EF4-FFF2-40B4-BE49-F238E27FC236}">
                <a16:creationId xmlns:a16="http://schemas.microsoft.com/office/drawing/2014/main" id="{DB20CE5C-5F0E-4910-A446-9D59715F01B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45455"/>
          <a:stretch/>
        </p:blipFill>
        <p:spPr>
          <a:xfrm>
            <a:off x="1293813" y="1981200"/>
            <a:ext cx="4189324" cy="3733800"/>
          </a:xfrm>
        </p:spPr>
      </p:pic>
      <p:pic>
        <p:nvPicPr>
          <p:cNvPr id="16" name="Content Placeholder 15" descr="A picture containing conifer, linedrawing&#10;&#10;Description automatically generated">
            <a:extLst>
              <a:ext uri="{FF2B5EF4-FFF2-40B4-BE49-F238E27FC236}">
                <a16:creationId xmlns:a16="http://schemas.microsoft.com/office/drawing/2014/main" id="{91C58F3E-0E21-4497-B949-5D42D8F128F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0909"/>
          <a:stretch/>
        </p:blipFill>
        <p:spPr>
          <a:xfrm>
            <a:off x="6323012" y="1981199"/>
            <a:ext cx="4495800" cy="3606257"/>
          </a:xfrm>
        </p:spPr>
      </p:pic>
      <p:sp>
        <p:nvSpPr>
          <p:cNvPr id="17" name="Date Placeholder 16">
            <a:extLst>
              <a:ext uri="{FF2B5EF4-FFF2-40B4-BE49-F238E27FC236}">
                <a16:creationId xmlns:a16="http://schemas.microsoft.com/office/drawing/2014/main" id="{566CBF10-8260-439D-BE01-D4A465A7E4EF}"/>
              </a:ext>
            </a:extLst>
          </p:cNvPr>
          <p:cNvSpPr>
            <a:spLocks noGrp="1"/>
          </p:cNvSpPr>
          <p:nvPr>
            <p:ph type="dt" sz="half" idx="10"/>
          </p:nvPr>
        </p:nvSpPr>
        <p:spPr/>
        <p:txBody>
          <a:bodyPr/>
          <a:lstStyle/>
          <a:p>
            <a:fld id="{A3BB6FF8-3130-4A25-9C31-B8BDD956522D}" type="datetime1">
              <a:rPr lang="en-US" smtClean="0"/>
              <a:t>8/30/2023</a:t>
            </a:fld>
            <a:endParaRPr lang="en-US"/>
          </a:p>
        </p:txBody>
      </p:sp>
      <p:sp>
        <p:nvSpPr>
          <p:cNvPr id="18" name="Slide Number Placeholder 17">
            <a:extLst>
              <a:ext uri="{FF2B5EF4-FFF2-40B4-BE49-F238E27FC236}">
                <a16:creationId xmlns:a16="http://schemas.microsoft.com/office/drawing/2014/main" id="{2946ACDF-57CE-4C70-B777-C2D99D101436}"/>
              </a:ext>
            </a:extLst>
          </p:cNvPr>
          <p:cNvSpPr>
            <a:spLocks noGrp="1"/>
          </p:cNvSpPr>
          <p:nvPr>
            <p:ph type="sldNum" sz="quarter" idx="12"/>
          </p:nvPr>
        </p:nvSpPr>
        <p:spPr/>
        <p:txBody>
          <a:bodyPr/>
          <a:lstStyle/>
          <a:p>
            <a:fld id="{DF28FB93-0A08-4E7D-8E63-9EFA29F1E093}" type="slidenum">
              <a:rPr lang="en-US" smtClean="0"/>
              <a:pPr/>
              <a:t>23</a:t>
            </a:fld>
            <a:endParaRPr lang="en-US"/>
          </a:p>
        </p:txBody>
      </p:sp>
    </p:spTree>
    <p:extLst>
      <p:ext uri="{BB962C8B-B14F-4D97-AF65-F5344CB8AC3E}">
        <p14:creationId xmlns:p14="http://schemas.microsoft.com/office/powerpoint/2010/main" val="19384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E04E1C-CFE5-403A-849B-32C907E4F748}"/>
              </a:ext>
            </a:extLst>
          </p:cNvPr>
          <p:cNvSpPr>
            <a:spLocks noGrp="1"/>
          </p:cNvSpPr>
          <p:nvPr>
            <p:ph type="title"/>
          </p:nvPr>
        </p:nvSpPr>
        <p:spPr/>
        <p:txBody>
          <a:bodyPr/>
          <a:lstStyle/>
          <a:p>
            <a:r>
              <a:rPr lang="en-US" dirty="0"/>
              <a:t>Grade Reversals</a:t>
            </a:r>
          </a:p>
        </p:txBody>
      </p:sp>
      <p:pic>
        <p:nvPicPr>
          <p:cNvPr id="5" name="Content Placeholder 4">
            <a:extLst>
              <a:ext uri="{FF2B5EF4-FFF2-40B4-BE49-F238E27FC236}">
                <a16:creationId xmlns:a16="http://schemas.microsoft.com/office/drawing/2014/main" id="{254E5FB8-39CD-4D9A-844C-2A87EF2D688F}"/>
              </a:ext>
            </a:extLst>
          </p:cNvPr>
          <p:cNvPicPr>
            <a:picLocks noGrp="1" noChangeAspect="1"/>
          </p:cNvPicPr>
          <p:nvPr>
            <p:ph idx="1"/>
          </p:nvPr>
        </p:nvPicPr>
        <p:blipFill>
          <a:blip r:embed="rId2"/>
          <a:stretch>
            <a:fillRect/>
          </a:stretch>
        </p:blipFill>
        <p:spPr>
          <a:xfrm>
            <a:off x="1446212" y="1773043"/>
            <a:ext cx="7086600" cy="4732288"/>
          </a:xfrm>
          <a:prstGeom prst="rect">
            <a:avLst/>
          </a:prstGeom>
        </p:spPr>
      </p:pic>
      <p:sp>
        <p:nvSpPr>
          <p:cNvPr id="2" name="Date Placeholder 1">
            <a:extLst>
              <a:ext uri="{FF2B5EF4-FFF2-40B4-BE49-F238E27FC236}">
                <a16:creationId xmlns:a16="http://schemas.microsoft.com/office/drawing/2014/main" id="{42B97517-CE5B-44AD-A52A-CD81A0A659FE}"/>
              </a:ext>
            </a:extLst>
          </p:cNvPr>
          <p:cNvSpPr>
            <a:spLocks noGrp="1"/>
          </p:cNvSpPr>
          <p:nvPr>
            <p:ph type="dt" sz="half" idx="10"/>
          </p:nvPr>
        </p:nvSpPr>
        <p:spPr/>
        <p:txBody>
          <a:bodyPr/>
          <a:lstStyle/>
          <a:p>
            <a:fld id="{154D4B00-1DF1-47B0-A06F-66E103B5D9A1}" type="datetime1">
              <a:rPr lang="en-US" smtClean="0"/>
              <a:t>8/30/2023</a:t>
            </a:fld>
            <a:endParaRPr lang="en-US"/>
          </a:p>
        </p:txBody>
      </p:sp>
      <p:sp>
        <p:nvSpPr>
          <p:cNvPr id="3" name="Slide Number Placeholder 2">
            <a:extLst>
              <a:ext uri="{FF2B5EF4-FFF2-40B4-BE49-F238E27FC236}">
                <a16:creationId xmlns:a16="http://schemas.microsoft.com/office/drawing/2014/main" id="{97C879F4-4D99-4BDF-BDE0-376D37A2BCAF}"/>
              </a:ext>
            </a:extLst>
          </p:cNvPr>
          <p:cNvSpPr>
            <a:spLocks noGrp="1"/>
          </p:cNvSpPr>
          <p:nvPr>
            <p:ph type="sldNum" sz="quarter" idx="12"/>
          </p:nvPr>
        </p:nvSpPr>
        <p:spPr/>
        <p:txBody>
          <a:bodyPr/>
          <a:lstStyle/>
          <a:p>
            <a:fld id="{DF28FB93-0A08-4E7D-8E63-9EFA29F1E093}" type="slidenum">
              <a:rPr lang="en-US" smtClean="0"/>
              <a:pPr/>
              <a:t>24</a:t>
            </a:fld>
            <a:endParaRPr lang="en-US"/>
          </a:p>
        </p:txBody>
      </p:sp>
    </p:spTree>
    <p:extLst>
      <p:ext uri="{BB962C8B-B14F-4D97-AF65-F5344CB8AC3E}">
        <p14:creationId xmlns:p14="http://schemas.microsoft.com/office/powerpoint/2010/main" val="195415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781E40-50CF-4C09-B387-5AB20A9FACCA}"/>
              </a:ext>
            </a:extLst>
          </p:cNvPr>
          <p:cNvSpPr>
            <a:spLocks noGrp="1"/>
          </p:cNvSpPr>
          <p:nvPr>
            <p:ph type="title"/>
          </p:nvPr>
        </p:nvSpPr>
        <p:spPr/>
        <p:txBody>
          <a:bodyPr vert="horz" lIns="91440" tIns="45720" rIns="91440" bIns="45720" rtlCol="0" anchor="b">
            <a:normAutofit/>
          </a:bodyPr>
          <a:lstStyle/>
          <a:p>
            <a:r>
              <a:rPr lang="en-US" dirty="0"/>
              <a:t>Grade Reversals</a:t>
            </a:r>
          </a:p>
        </p:txBody>
      </p:sp>
      <p:sp>
        <p:nvSpPr>
          <p:cNvPr id="2" name="Content Placeholder 1">
            <a:extLst>
              <a:ext uri="{FF2B5EF4-FFF2-40B4-BE49-F238E27FC236}">
                <a16:creationId xmlns:a16="http://schemas.microsoft.com/office/drawing/2014/main" id="{864CD21E-4A72-42A8-8980-8018FE1950E6}"/>
              </a:ext>
            </a:extLst>
          </p:cNvPr>
          <p:cNvSpPr>
            <a:spLocks noGrp="1"/>
          </p:cNvSpPr>
          <p:nvPr>
            <p:ph idx="1"/>
          </p:nvPr>
        </p:nvSpPr>
        <p:spPr/>
        <p:txBody>
          <a:bodyPr>
            <a:normAutofit/>
          </a:bodyPr>
          <a:lstStyle/>
          <a:p>
            <a:pPr marL="342900" indent="-228600">
              <a:lnSpc>
                <a:spcPct val="90000"/>
              </a:lnSpc>
              <a:spcAft>
                <a:spcPts val="600"/>
              </a:spcAft>
              <a:buSzPct val="90000"/>
              <a:buFont typeface="Arial" pitchFamily="34" charset="0"/>
              <a:buChar char="•"/>
            </a:pPr>
            <a:r>
              <a:rPr lang="en-US" sz="2000" dirty="0"/>
              <a:t>The basic idea is to use a reversal in grade to keep water moving across the trail. </a:t>
            </a:r>
          </a:p>
          <a:p>
            <a:pPr marL="342900" indent="-228600">
              <a:lnSpc>
                <a:spcPct val="90000"/>
              </a:lnSpc>
              <a:spcAft>
                <a:spcPts val="600"/>
              </a:spcAft>
              <a:buSzPct val="90000"/>
              <a:buFont typeface="Arial" pitchFamily="34" charset="0"/>
              <a:buChar char="•"/>
            </a:pPr>
            <a:r>
              <a:rPr lang="en-US" sz="2000" dirty="0"/>
              <a:t>A trail with grade reversals and outsloped tread encourages water to continue sheeting across the trail—not down it. </a:t>
            </a:r>
          </a:p>
          <a:p>
            <a:pPr marL="342900" indent="-228600">
              <a:lnSpc>
                <a:spcPct val="90000"/>
              </a:lnSpc>
              <a:spcAft>
                <a:spcPts val="600"/>
              </a:spcAft>
              <a:buSzPct val="90000"/>
              <a:buFont typeface="Arial" pitchFamily="34" charset="0"/>
              <a:buChar char="•"/>
            </a:pPr>
            <a:r>
              <a:rPr lang="en-US" sz="2000" dirty="0"/>
              <a:t>The beauty of grade reversals is that they are the most unobtrusive of all drainage features if they are constructed with smooth grade transitions. </a:t>
            </a:r>
          </a:p>
          <a:p>
            <a:pPr marL="342900" indent="-228600">
              <a:lnSpc>
                <a:spcPct val="90000"/>
              </a:lnSpc>
              <a:spcAft>
                <a:spcPts val="600"/>
              </a:spcAft>
              <a:buSzPct val="90000"/>
              <a:buFont typeface="Arial" pitchFamily="34" charset="0"/>
              <a:buChar char="•"/>
            </a:pPr>
            <a:r>
              <a:rPr lang="en-US" sz="2000" dirty="0"/>
              <a:t>Grade reversals require very little maintenance.</a:t>
            </a:r>
          </a:p>
          <a:p>
            <a:endParaRPr lang="en-US" dirty="0"/>
          </a:p>
        </p:txBody>
      </p:sp>
      <p:sp>
        <p:nvSpPr>
          <p:cNvPr id="6" name="Rectangle 5">
            <a:extLst>
              <a:ext uri="{FF2B5EF4-FFF2-40B4-BE49-F238E27FC236}">
                <a16:creationId xmlns:a16="http://schemas.microsoft.com/office/drawing/2014/main" id="{FF4C60E7-6CC0-4349-A411-712DCF25CF78}"/>
              </a:ext>
            </a:extLst>
          </p:cNvPr>
          <p:cNvSpPr/>
          <p:nvPr/>
        </p:nvSpPr>
        <p:spPr>
          <a:xfrm>
            <a:off x="4945139" y="465285"/>
            <a:ext cx="6786614" cy="5249716"/>
          </a:xfrm>
          <a:prstGeom prst="rect">
            <a:avLst/>
          </a:prstGeom>
        </p:spPr>
        <p:txBody>
          <a:bodyPr vert="horz" lIns="91440" tIns="45720" rIns="91440" bIns="45720" rtlCol="0">
            <a:normAutofit/>
          </a:bodyPr>
          <a:lstStyle/>
          <a:p>
            <a:pPr marL="342900" indent="-228600">
              <a:lnSpc>
                <a:spcPct val="90000"/>
              </a:lnSpc>
              <a:spcAft>
                <a:spcPts val="600"/>
              </a:spcAft>
              <a:buSzPct val="90000"/>
              <a:buFont typeface="Arial" pitchFamily="34" charset="0"/>
              <a:buChar char="•"/>
            </a:pPr>
            <a:endParaRPr lang="en-US" sz="2400" dirty="0"/>
          </a:p>
        </p:txBody>
      </p:sp>
      <p:sp>
        <p:nvSpPr>
          <p:cNvPr id="3" name="Date Placeholder 2">
            <a:extLst>
              <a:ext uri="{FF2B5EF4-FFF2-40B4-BE49-F238E27FC236}">
                <a16:creationId xmlns:a16="http://schemas.microsoft.com/office/drawing/2014/main" id="{774836D7-B785-46C4-A75C-771F65C2AE52}"/>
              </a:ext>
            </a:extLst>
          </p:cNvPr>
          <p:cNvSpPr>
            <a:spLocks noGrp="1"/>
          </p:cNvSpPr>
          <p:nvPr>
            <p:ph type="dt" sz="half" idx="10"/>
          </p:nvPr>
        </p:nvSpPr>
        <p:spPr/>
        <p:txBody>
          <a:bodyPr/>
          <a:lstStyle/>
          <a:p>
            <a:fld id="{2EC65993-5E35-4674-B78E-8E0B8F92155F}" type="datetime1">
              <a:rPr lang="en-US" smtClean="0"/>
              <a:t>8/30/2023</a:t>
            </a:fld>
            <a:endParaRPr lang="en-US"/>
          </a:p>
        </p:txBody>
      </p:sp>
      <p:sp>
        <p:nvSpPr>
          <p:cNvPr id="4" name="Slide Number Placeholder 3">
            <a:extLst>
              <a:ext uri="{FF2B5EF4-FFF2-40B4-BE49-F238E27FC236}">
                <a16:creationId xmlns:a16="http://schemas.microsoft.com/office/drawing/2014/main" id="{1D63A098-CBA8-4C96-90A1-999E66F6985D}"/>
              </a:ext>
            </a:extLst>
          </p:cNvPr>
          <p:cNvSpPr>
            <a:spLocks noGrp="1"/>
          </p:cNvSpPr>
          <p:nvPr>
            <p:ph type="sldNum" sz="quarter" idx="12"/>
          </p:nvPr>
        </p:nvSpPr>
        <p:spPr/>
        <p:txBody>
          <a:bodyPr/>
          <a:lstStyle/>
          <a:p>
            <a:fld id="{DF28FB93-0A08-4E7D-8E63-9EFA29F1E093}" type="slidenum">
              <a:rPr lang="en-US" smtClean="0"/>
              <a:pPr/>
              <a:t>25</a:t>
            </a:fld>
            <a:endParaRPr lang="en-US"/>
          </a:p>
        </p:txBody>
      </p:sp>
    </p:spTree>
    <p:extLst>
      <p:ext uri="{BB962C8B-B14F-4D97-AF65-F5344CB8AC3E}">
        <p14:creationId xmlns:p14="http://schemas.microsoft.com/office/powerpoint/2010/main" val="135939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E3BD-1829-4894-ACEF-F86A52C86A9E}"/>
              </a:ext>
            </a:extLst>
          </p:cNvPr>
          <p:cNvSpPr>
            <a:spLocks noGrp="1"/>
          </p:cNvSpPr>
          <p:nvPr>
            <p:ph type="title"/>
          </p:nvPr>
        </p:nvSpPr>
        <p:spPr/>
        <p:txBody>
          <a:bodyPr/>
          <a:lstStyle/>
          <a:p>
            <a:r>
              <a:rPr lang="en-US" dirty="0"/>
              <a:t>Retaining Wall</a:t>
            </a:r>
          </a:p>
        </p:txBody>
      </p:sp>
      <p:sp>
        <p:nvSpPr>
          <p:cNvPr id="3" name="Text Placeholder 2">
            <a:extLst>
              <a:ext uri="{FF2B5EF4-FFF2-40B4-BE49-F238E27FC236}">
                <a16:creationId xmlns:a16="http://schemas.microsoft.com/office/drawing/2014/main" id="{C94D04F5-878F-4AA3-A4C0-710C11B0BC61}"/>
              </a:ext>
            </a:extLst>
          </p:cNvPr>
          <p:cNvSpPr>
            <a:spLocks noGrp="1"/>
          </p:cNvSpPr>
          <p:nvPr>
            <p:ph type="body" idx="1"/>
          </p:nvPr>
        </p:nvSpPr>
        <p:spPr>
          <a:xfrm>
            <a:off x="1293812" y="1981200"/>
            <a:ext cx="9601199" cy="685800"/>
          </a:xfrm>
        </p:spPr>
        <p:txBody>
          <a:bodyPr>
            <a:noAutofit/>
          </a:bodyPr>
          <a:lstStyle/>
          <a:p>
            <a:r>
              <a:rPr lang="en-US" sz="2000" dirty="0"/>
              <a:t>Retaining walls are structures of stone or wood designed to stabilize the trail base on steeper side slopes. They are time consuming to construct but may be necessary to prevent soil slide or slump when sidehill trails are crossing the face of a slope that exceeds 40% to 50%.</a:t>
            </a:r>
          </a:p>
        </p:txBody>
      </p:sp>
      <p:pic>
        <p:nvPicPr>
          <p:cNvPr id="10" name="Content Placeholder 9" descr="A picture containing ground, outdoor, rock, nature&#10;&#10;Description automatically generated">
            <a:extLst>
              <a:ext uri="{FF2B5EF4-FFF2-40B4-BE49-F238E27FC236}">
                <a16:creationId xmlns:a16="http://schemas.microsoft.com/office/drawing/2014/main" id="{64BC893D-051C-4EC8-B923-E4521AA797D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81125" y="3094435"/>
            <a:ext cx="3798887" cy="2849165"/>
          </a:xfrm>
        </p:spPr>
      </p:pic>
      <p:pic>
        <p:nvPicPr>
          <p:cNvPr id="6" name="Content Placeholder 5">
            <a:extLst>
              <a:ext uri="{FF2B5EF4-FFF2-40B4-BE49-F238E27FC236}">
                <a16:creationId xmlns:a16="http://schemas.microsoft.com/office/drawing/2014/main" id="{6FE0BFD6-A82D-4106-B6A2-0E354BBA9411}"/>
              </a:ext>
            </a:extLst>
          </p:cNvPr>
          <p:cNvPicPr>
            <a:picLocks noGrp="1" noChangeAspect="1"/>
          </p:cNvPicPr>
          <p:nvPr>
            <p:ph sz="quarter" idx="4"/>
          </p:nvPr>
        </p:nvPicPr>
        <p:blipFill>
          <a:blip r:embed="rId3"/>
          <a:stretch>
            <a:fillRect/>
          </a:stretch>
        </p:blipFill>
        <p:spPr>
          <a:xfrm>
            <a:off x="5784246" y="3041987"/>
            <a:ext cx="5065689" cy="2849165"/>
          </a:xfrm>
          <a:prstGeom prst="rect">
            <a:avLst/>
          </a:prstGeom>
        </p:spPr>
      </p:pic>
      <p:sp>
        <p:nvSpPr>
          <p:cNvPr id="7" name="Date Placeholder 6">
            <a:extLst>
              <a:ext uri="{FF2B5EF4-FFF2-40B4-BE49-F238E27FC236}">
                <a16:creationId xmlns:a16="http://schemas.microsoft.com/office/drawing/2014/main" id="{D6E26A50-8AE1-463D-A349-EB140F2DA668}"/>
              </a:ext>
            </a:extLst>
          </p:cNvPr>
          <p:cNvSpPr>
            <a:spLocks noGrp="1"/>
          </p:cNvSpPr>
          <p:nvPr>
            <p:ph type="dt" sz="half" idx="10"/>
          </p:nvPr>
        </p:nvSpPr>
        <p:spPr/>
        <p:txBody>
          <a:bodyPr/>
          <a:lstStyle/>
          <a:p>
            <a:fld id="{5B200FAC-8628-44D3-B7A8-29C099268729}" type="datetime1">
              <a:rPr lang="en-US" smtClean="0"/>
              <a:t>8/30/2023</a:t>
            </a:fld>
            <a:endParaRPr lang="en-US"/>
          </a:p>
        </p:txBody>
      </p:sp>
      <p:sp>
        <p:nvSpPr>
          <p:cNvPr id="8" name="Slide Number Placeholder 7">
            <a:extLst>
              <a:ext uri="{FF2B5EF4-FFF2-40B4-BE49-F238E27FC236}">
                <a16:creationId xmlns:a16="http://schemas.microsoft.com/office/drawing/2014/main" id="{ABC6E1CC-87DE-44D3-946F-C476E575DC45}"/>
              </a:ext>
            </a:extLst>
          </p:cNvPr>
          <p:cNvSpPr>
            <a:spLocks noGrp="1"/>
          </p:cNvSpPr>
          <p:nvPr>
            <p:ph type="sldNum" sz="quarter" idx="12"/>
          </p:nvPr>
        </p:nvSpPr>
        <p:spPr/>
        <p:txBody>
          <a:bodyPr/>
          <a:lstStyle/>
          <a:p>
            <a:fld id="{DF28FB93-0A08-4E7D-8E63-9EFA29F1E093}" type="slidenum">
              <a:rPr lang="en-US" smtClean="0"/>
              <a:pPr/>
              <a:t>26</a:t>
            </a:fld>
            <a:endParaRPr lang="en-US"/>
          </a:p>
        </p:txBody>
      </p:sp>
    </p:spTree>
    <p:extLst>
      <p:ext uri="{BB962C8B-B14F-4D97-AF65-F5344CB8AC3E}">
        <p14:creationId xmlns:p14="http://schemas.microsoft.com/office/powerpoint/2010/main" val="23104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289373-ABEE-4D61-9A9E-C497F9F20D01}"/>
              </a:ext>
            </a:extLst>
          </p:cNvPr>
          <p:cNvSpPr>
            <a:spLocks noGrp="1"/>
          </p:cNvSpPr>
          <p:nvPr>
            <p:ph type="title"/>
          </p:nvPr>
        </p:nvSpPr>
        <p:spPr/>
        <p:txBody>
          <a:bodyPr>
            <a:normAutofit/>
          </a:bodyPr>
          <a:lstStyle/>
          <a:p>
            <a:r>
              <a:rPr lang="en-US" sz="4400" dirty="0"/>
              <a:t>Knicks</a:t>
            </a:r>
          </a:p>
        </p:txBody>
      </p:sp>
      <p:sp>
        <p:nvSpPr>
          <p:cNvPr id="4" name="Subtitle 3">
            <a:extLst>
              <a:ext uri="{FF2B5EF4-FFF2-40B4-BE49-F238E27FC236}">
                <a16:creationId xmlns:a16="http://schemas.microsoft.com/office/drawing/2014/main" id="{6FD88640-41E8-42CC-BE8A-6CFCFF7B05D0}"/>
              </a:ext>
            </a:extLst>
          </p:cNvPr>
          <p:cNvSpPr>
            <a:spLocks noGrp="1"/>
          </p:cNvSpPr>
          <p:nvPr>
            <p:ph sz="half" idx="1"/>
          </p:nvPr>
        </p:nvSpPr>
        <p:spPr>
          <a:xfrm>
            <a:off x="1293813" y="1828800"/>
            <a:ext cx="4419599" cy="4343400"/>
          </a:xfrm>
        </p:spPr>
        <p:txBody>
          <a:bodyPr>
            <a:normAutofit lnSpcReduction="10000"/>
          </a:bodyPr>
          <a:lstStyle/>
          <a:p>
            <a:r>
              <a:rPr lang="en-US" sz="2200" dirty="0"/>
              <a:t>The knick is an effective outsloped drain. </a:t>
            </a:r>
          </a:p>
          <a:p>
            <a:r>
              <a:rPr lang="en-US" sz="2200" dirty="0"/>
              <a:t>For a knick to be effective, the trail tread must have lower ground next to it so the water has a place to drain.</a:t>
            </a:r>
          </a:p>
          <a:p>
            <a:r>
              <a:rPr lang="en-US" sz="2200" dirty="0"/>
              <a:t>A knick is a shaved down semicircle about 3 meters (10 feet) long that is outsloped about 15 percent in the center. </a:t>
            </a:r>
          </a:p>
          <a:p>
            <a:r>
              <a:rPr lang="en-US" sz="2200" dirty="0"/>
              <a:t>Knicks are smooth and subtle and should be unnoticeable to users.</a:t>
            </a:r>
          </a:p>
          <a:p>
            <a:endParaRPr lang="en-US" dirty="0"/>
          </a:p>
        </p:txBody>
      </p:sp>
      <p:pic>
        <p:nvPicPr>
          <p:cNvPr id="7" name="Picture Placeholder 6" descr="A close up of a map&#10;&#10;Description automatically generated">
            <a:extLst>
              <a:ext uri="{FF2B5EF4-FFF2-40B4-BE49-F238E27FC236}">
                <a16:creationId xmlns:a16="http://schemas.microsoft.com/office/drawing/2014/main" id="{CD983CCA-ADC1-47B6-BF7F-DBCC4557911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1079" y="1676400"/>
            <a:ext cx="5550001" cy="2819400"/>
          </a:xfrm>
        </p:spPr>
      </p:pic>
      <p:sp>
        <p:nvSpPr>
          <p:cNvPr id="2" name="Date Placeholder 1">
            <a:extLst>
              <a:ext uri="{FF2B5EF4-FFF2-40B4-BE49-F238E27FC236}">
                <a16:creationId xmlns:a16="http://schemas.microsoft.com/office/drawing/2014/main" id="{B4672246-B8FF-4541-808C-7A602AD46E83}"/>
              </a:ext>
            </a:extLst>
          </p:cNvPr>
          <p:cNvSpPr>
            <a:spLocks noGrp="1"/>
          </p:cNvSpPr>
          <p:nvPr>
            <p:ph type="dt" sz="half" idx="10"/>
          </p:nvPr>
        </p:nvSpPr>
        <p:spPr/>
        <p:txBody>
          <a:bodyPr/>
          <a:lstStyle/>
          <a:p>
            <a:fld id="{EC4887F7-DC79-45AD-BD91-CFFC6CE8E91D}" type="datetime1">
              <a:rPr lang="en-US" smtClean="0"/>
              <a:t>8/30/2023</a:t>
            </a:fld>
            <a:endParaRPr lang="en-US"/>
          </a:p>
        </p:txBody>
      </p:sp>
      <p:sp>
        <p:nvSpPr>
          <p:cNvPr id="5" name="Slide Number Placeholder 4">
            <a:extLst>
              <a:ext uri="{FF2B5EF4-FFF2-40B4-BE49-F238E27FC236}">
                <a16:creationId xmlns:a16="http://schemas.microsoft.com/office/drawing/2014/main" id="{00D33439-8B8A-4731-9225-7A8F9FBB10CE}"/>
              </a:ext>
            </a:extLst>
          </p:cNvPr>
          <p:cNvSpPr>
            <a:spLocks noGrp="1"/>
          </p:cNvSpPr>
          <p:nvPr>
            <p:ph type="sldNum" sz="quarter" idx="12"/>
          </p:nvPr>
        </p:nvSpPr>
        <p:spPr/>
        <p:txBody>
          <a:bodyPr/>
          <a:lstStyle/>
          <a:p>
            <a:fld id="{DF28FB93-0A08-4E7D-8E63-9EFA29F1E093}" type="slidenum">
              <a:rPr lang="en-US" smtClean="0"/>
              <a:pPr/>
              <a:t>27</a:t>
            </a:fld>
            <a:endParaRPr lang="en-US"/>
          </a:p>
        </p:txBody>
      </p:sp>
      <p:cxnSp>
        <p:nvCxnSpPr>
          <p:cNvPr id="11" name="Straight Arrow Connector 10">
            <a:extLst>
              <a:ext uri="{FF2B5EF4-FFF2-40B4-BE49-F238E27FC236}">
                <a16:creationId xmlns:a16="http://schemas.microsoft.com/office/drawing/2014/main" id="{B8635F21-3129-04C2-3B5C-A2C6FDB98821}"/>
              </a:ext>
            </a:extLst>
          </p:cNvPr>
          <p:cNvCxnSpPr>
            <a:cxnSpLocks/>
          </p:cNvCxnSpPr>
          <p:nvPr/>
        </p:nvCxnSpPr>
        <p:spPr>
          <a:xfrm flipH="1" flipV="1">
            <a:off x="9066212" y="3581400"/>
            <a:ext cx="685800" cy="152400"/>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DA107A-61DD-8FFC-AC4C-6789FD189ECC}"/>
              </a:ext>
            </a:extLst>
          </p:cNvPr>
          <p:cNvCxnSpPr>
            <a:cxnSpLocks/>
          </p:cNvCxnSpPr>
          <p:nvPr/>
        </p:nvCxnSpPr>
        <p:spPr>
          <a:xfrm flipH="1" flipV="1">
            <a:off x="8913811" y="3657600"/>
            <a:ext cx="114734" cy="381000"/>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C605F4-BC6D-61FC-06B9-AFB6D9116C66}"/>
              </a:ext>
            </a:extLst>
          </p:cNvPr>
          <p:cNvCxnSpPr>
            <a:cxnSpLocks/>
          </p:cNvCxnSpPr>
          <p:nvPr/>
        </p:nvCxnSpPr>
        <p:spPr>
          <a:xfrm flipH="1">
            <a:off x="8971178" y="3086100"/>
            <a:ext cx="247434" cy="315685"/>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48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12000"/>
                <a:satMod val="240000"/>
              </a:schemeClr>
              <a:schemeClr val="bg1">
                <a:tint val="65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03F8-3486-4EEA-9B77-04DF74B96FAF}"/>
              </a:ext>
            </a:extLst>
          </p:cNvPr>
          <p:cNvSpPr>
            <a:spLocks noGrp="1"/>
          </p:cNvSpPr>
          <p:nvPr>
            <p:ph type="title"/>
          </p:nvPr>
        </p:nvSpPr>
        <p:spPr>
          <a:prstGeom prst="rect">
            <a:avLst/>
          </a:prstGeom>
        </p:spPr>
        <p:txBody>
          <a:bodyPr anchor="b">
            <a:normAutofit/>
          </a:bodyPr>
          <a:lstStyle/>
          <a:p>
            <a:r>
              <a:rPr lang="en-US" sz="4400" dirty="0"/>
              <a:t>Waterbars</a:t>
            </a:r>
          </a:p>
        </p:txBody>
      </p:sp>
      <p:sp>
        <p:nvSpPr>
          <p:cNvPr id="10" name="Subtitle 2">
            <a:extLst>
              <a:ext uri="{FF2B5EF4-FFF2-40B4-BE49-F238E27FC236}">
                <a16:creationId xmlns:a16="http://schemas.microsoft.com/office/drawing/2014/main" id="{B577982D-0E30-46DF-B3AF-93D2288308AD}"/>
              </a:ext>
            </a:extLst>
          </p:cNvPr>
          <p:cNvSpPr>
            <a:spLocks noGrp="1"/>
          </p:cNvSpPr>
          <p:nvPr>
            <p:ph idx="1"/>
          </p:nvPr>
        </p:nvSpPr>
        <p:spPr>
          <a:xfrm>
            <a:off x="1293813" y="1981200"/>
            <a:ext cx="3733799" cy="4114800"/>
          </a:xfrm>
        </p:spPr>
        <p:txBody>
          <a:bodyPr>
            <a:normAutofit/>
          </a:bodyPr>
          <a:lstStyle/>
          <a:p>
            <a:pPr marL="0" indent="0">
              <a:buNone/>
            </a:pPr>
            <a:r>
              <a:rPr lang="en-US" sz="2000" dirty="0"/>
              <a:t>Make sure that waterbars are installed correctly and are in the right location. </a:t>
            </a:r>
          </a:p>
          <a:p>
            <a:pPr marL="0" indent="0">
              <a:buNone/>
            </a:pPr>
            <a:r>
              <a:rPr lang="en-US" sz="2000" dirty="0"/>
              <a:t>Water moving down the trail turns when it contacts the waterbar and, in theory, is directed off the lower edge of the trail.</a:t>
            </a:r>
          </a:p>
        </p:txBody>
      </p:sp>
      <p:pic>
        <p:nvPicPr>
          <p:cNvPr id="5" name="Content Placeholder 4" descr="A close up of text on a white background&#10;&#10;Description automatically generated">
            <a:extLst>
              <a:ext uri="{FF2B5EF4-FFF2-40B4-BE49-F238E27FC236}">
                <a16:creationId xmlns:a16="http://schemas.microsoft.com/office/drawing/2014/main" id="{B6823059-0768-477C-9B05-465285F0F9D9}"/>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r="3" b="1729"/>
          <a:stretch/>
        </p:blipFill>
        <p:spPr>
          <a:xfrm>
            <a:off x="5408612" y="1386504"/>
            <a:ext cx="5791200" cy="4880225"/>
          </a:xfrm>
          <a:prstGeom prst="round1Rect">
            <a:avLst>
              <a:gd name="adj" fmla="val 5636"/>
            </a:avLst>
          </a:prstGeom>
          <a:noFill/>
        </p:spPr>
      </p:pic>
      <p:sp>
        <p:nvSpPr>
          <p:cNvPr id="3" name="Date Placeholder 2">
            <a:extLst>
              <a:ext uri="{FF2B5EF4-FFF2-40B4-BE49-F238E27FC236}">
                <a16:creationId xmlns:a16="http://schemas.microsoft.com/office/drawing/2014/main" id="{0D16C6DE-C2E6-4238-AF2F-F5CD00808C90}"/>
              </a:ext>
            </a:extLst>
          </p:cNvPr>
          <p:cNvSpPr>
            <a:spLocks noGrp="1"/>
          </p:cNvSpPr>
          <p:nvPr>
            <p:ph type="dt" sz="half" idx="10"/>
          </p:nvPr>
        </p:nvSpPr>
        <p:spPr/>
        <p:txBody>
          <a:bodyPr/>
          <a:lstStyle/>
          <a:p>
            <a:fld id="{97FFADCF-0F49-4362-86A4-DDF5109C992E}" type="datetime1">
              <a:rPr lang="en-US" smtClean="0"/>
              <a:t>8/30/2023</a:t>
            </a:fld>
            <a:endParaRPr lang="en-US"/>
          </a:p>
        </p:txBody>
      </p:sp>
      <p:sp>
        <p:nvSpPr>
          <p:cNvPr id="4" name="Slide Number Placeholder 3">
            <a:extLst>
              <a:ext uri="{FF2B5EF4-FFF2-40B4-BE49-F238E27FC236}">
                <a16:creationId xmlns:a16="http://schemas.microsoft.com/office/drawing/2014/main" id="{DA224256-1993-4F28-BF80-A2D21A99EB30}"/>
              </a:ext>
            </a:extLst>
          </p:cNvPr>
          <p:cNvSpPr>
            <a:spLocks noGrp="1"/>
          </p:cNvSpPr>
          <p:nvPr>
            <p:ph type="sldNum" sz="quarter" idx="12"/>
          </p:nvPr>
        </p:nvSpPr>
        <p:spPr/>
        <p:txBody>
          <a:bodyPr/>
          <a:lstStyle/>
          <a:p>
            <a:fld id="{DF28FB93-0A08-4E7D-8E63-9EFA29F1E093}" type="slidenum">
              <a:rPr lang="en-US" smtClean="0"/>
              <a:pPr/>
              <a:t>28</a:t>
            </a:fld>
            <a:endParaRPr lang="en-US"/>
          </a:p>
        </p:txBody>
      </p:sp>
    </p:spTree>
    <p:extLst>
      <p:ext uri="{BB962C8B-B14F-4D97-AF65-F5344CB8AC3E}">
        <p14:creationId xmlns:p14="http://schemas.microsoft.com/office/powerpoint/2010/main" val="246212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B65BC-46F7-4CAB-A484-5199E1E8914A}"/>
              </a:ext>
            </a:extLst>
          </p:cNvPr>
          <p:cNvSpPr>
            <a:spLocks noGrp="1"/>
          </p:cNvSpPr>
          <p:nvPr>
            <p:ph type="title"/>
          </p:nvPr>
        </p:nvSpPr>
        <p:spPr/>
        <p:txBody>
          <a:bodyPr anchor="b">
            <a:normAutofit/>
          </a:bodyPr>
          <a:lstStyle/>
          <a:p>
            <a:r>
              <a:rPr lang="en-US" dirty="0"/>
              <a:t>Rock Waterbar</a:t>
            </a:r>
          </a:p>
        </p:txBody>
      </p:sp>
      <p:pic>
        <p:nvPicPr>
          <p:cNvPr id="6" name="Content Placeholder 5" descr="A close up of text on a white background&#10;&#10;Description automatically generated">
            <a:extLst>
              <a:ext uri="{FF2B5EF4-FFF2-40B4-BE49-F238E27FC236}">
                <a16:creationId xmlns:a16="http://schemas.microsoft.com/office/drawing/2014/main" id="{DA003798-7E27-4455-BD6B-24DA0A8B54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0012" y="1981200"/>
            <a:ext cx="6858000" cy="4297680"/>
          </a:xfrm>
          <a:prstGeom prst="rect">
            <a:avLst/>
          </a:prstGeom>
          <a:noFill/>
        </p:spPr>
      </p:pic>
      <p:sp>
        <p:nvSpPr>
          <p:cNvPr id="3" name="Date Placeholder 2">
            <a:extLst>
              <a:ext uri="{FF2B5EF4-FFF2-40B4-BE49-F238E27FC236}">
                <a16:creationId xmlns:a16="http://schemas.microsoft.com/office/drawing/2014/main" id="{4602E8FF-49D9-41C0-8AFD-94A9450B336C}"/>
              </a:ext>
            </a:extLst>
          </p:cNvPr>
          <p:cNvSpPr>
            <a:spLocks noGrp="1"/>
          </p:cNvSpPr>
          <p:nvPr>
            <p:ph type="dt" sz="half" idx="10"/>
          </p:nvPr>
        </p:nvSpPr>
        <p:spPr/>
        <p:txBody>
          <a:bodyPr/>
          <a:lstStyle/>
          <a:p>
            <a:fld id="{9136F904-7BB3-4416-9F55-EBA17567317A}" type="datetime1">
              <a:rPr lang="en-US" smtClean="0"/>
              <a:t>8/30/2023</a:t>
            </a:fld>
            <a:endParaRPr lang="en-US"/>
          </a:p>
        </p:txBody>
      </p:sp>
      <p:sp>
        <p:nvSpPr>
          <p:cNvPr id="4" name="Slide Number Placeholder 3">
            <a:extLst>
              <a:ext uri="{FF2B5EF4-FFF2-40B4-BE49-F238E27FC236}">
                <a16:creationId xmlns:a16="http://schemas.microsoft.com/office/drawing/2014/main" id="{B21073A5-37F9-4587-87DE-6EAD18B722DB}"/>
              </a:ext>
            </a:extLst>
          </p:cNvPr>
          <p:cNvSpPr>
            <a:spLocks noGrp="1"/>
          </p:cNvSpPr>
          <p:nvPr>
            <p:ph type="sldNum" sz="quarter" idx="12"/>
          </p:nvPr>
        </p:nvSpPr>
        <p:spPr/>
        <p:txBody>
          <a:bodyPr/>
          <a:lstStyle/>
          <a:p>
            <a:fld id="{DF28FB93-0A08-4E7D-8E63-9EFA29F1E093}" type="slidenum">
              <a:rPr lang="en-US" smtClean="0"/>
              <a:pPr/>
              <a:t>29</a:t>
            </a:fld>
            <a:endParaRPr lang="en-US"/>
          </a:p>
        </p:txBody>
      </p:sp>
    </p:spTree>
    <p:extLst>
      <p:ext uri="{BB962C8B-B14F-4D97-AF65-F5344CB8AC3E}">
        <p14:creationId xmlns:p14="http://schemas.microsoft.com/office/powerpoint/2010/main" val="5788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3151" y="234351"/>
            <a:ext cx="3773863" cy="1518249"/>
          </a:xfrm>
        </p:spPr>
        <p:txBody>
          <a:bodyPr/>
          <a:lstStyle/>
          <a:p>
            <a:r>
              <a:rPr lang="en-US" dirty="0"/>
              <a:t>Central Texas Trail Tamers</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3799" t="2968" r="27806" b="38194"/>
          <a:stretch/>
        </p:blipFill>
        <p:spPr>
          <a:xfrm>
            <a:off x="495912" y="526598"/>
            <a:ext cx="6798771" cy="520558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197" y="1978251"/>
            <a:ext cx="690031" cy="76494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911" y="1873379"/>
            <a:ext cx="836366" cy="86982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665" y="2799242"/>
            <a:ext cx="2336148" cy="84164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7183" y="1857703"/>
            <a:ext cx="806441" cy="80644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2476" y="1951595"/>
            <a:ext cx="730034" cy="73003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3324" y="3895990"/>
            <a:ext cx="1661753" cy="53097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7499" y="2988877"/>
            <a:ext cx="907113" cy="907113"/>
          </a:xfrm>
          <a:prstGeom prst="rect">
            <a:avLst/>
          </a:prstGeom>
        </p:spPr>
      </p:pic>
      <p:sp>
        <p:nvSpPr>
          <p:cNvPr id="3" name="Date Placeholder 2">
            <a:extLst>
              <a:ext uri="{FF2B5EF4-FFF2-40B4-BE49-F238E27FC236}">
                <a16:creationId xmlns:a16="http://schemas.microsoft.com/office/drawing/2014/main" id="{D15D7570-18F5-4B52-93E3-058AAD3286FC}"/>
              </a:ext>
            </a:extLst>
          </p:cNvPr>
          <p:cNvSpPr>
            <a:spLocks noGrp="1"/>
          </p:cNvSpPr>
          <p:nvPr>
            <p:ph type="dt" sz="half" idx="10"/>
          </p:nvPr>
        </p:nvSpPr>
        <p:spPr/>
        <p:txBody>
          <a:bodyPr/>
          <a:lstStyle/>
          <a:p>
            <a:fld id="{AD59A3BF-E306-4291-91E8-4BF2F1DCE9C9}" type="datetime1">
              <a:rPr lang="en-US" smtClean="0"/>
              <a:t>8/30/2023</a:t>
            </a:fld>
            <a:endParaRPr lang="en-US"/>
          </a:p>
        </p:txBody>
      </p:sp>
      <p:sp>
        <p:nvSpPr>
          <p:cNvPr id="4" name="Slide Number Placeholder 3">
            <a:extLst>
              <a:ext uri="{FF2B5EF4-FFF2-40B4-BE49-F238E27FC236}">
                <a16:creationId xmlns:a16="http://schemas.microsoft.com/office/drawing/2014/main" id="{B389D443-A88D-4DCB-98EC-0DBF3A0C2C42}"/>
              </a:ext>
            </a:extLst>
          </p:cNvPr>
          <p:cNvSpPr>
            <a:spLocks noGrp="1"/>
          </p:cNvSpPr>
          <p:nvPr>
            <p:ph type="sldNum" sz="quarter" idx="12"/>
          </p:nvPr>
        </p:nvSpPr>
        <p:spPr/>
        <p:txBody>
          <a:bodyPr/>
          <a:lstStyle/>
          <a:p>
            <a:fld id="{2B524DA2-3CE4-45BB-9F6F-628A0CFBDBF9}" type="slidenum">
              <a:rPr lang="en-US" smtClean="0"/>
              <a:pPr/>
              <a:t>3</a:t>
            </a:fld>
            <a:endParaRPr lang="en-US"/>
          </a:p>
        </p:txBody>
      </p:sp>
      <p:pic>
        <p:nvPicPr>
          <p:cNvPr id="5" name="Picture 4">
            <a:extLst>
              <a:ext uri="{FF2B5EF4-FFF2-40B4-BE49-F238E27FC236}">
                <a16:creationId xmlns:a16="http://schemas.microsoft.com/office/drawing/2014/main" id="{1CBEB576-B238-5C8D-C62A-ABEEB69CCD25}"/>
              </a:ext>
            </a:extLst>
          </p:cNvPr>
          <p:cNvPicPr>
            <a:picLocks noChangeAspect="1"/>
          </p:cNvPicPr>
          <p:nvPr/>
        </p:nvPicPr>
        <p:blipFill>
          <a:blip r:embed="rId10"/>
          <a:stretch>
            <a:fillRect/>
          </a:stretch>
        </p:blipFill>
        <p:spPr>
          <a:xfrm>
            <a:off x="7811573" y="4773412"/>
            <a:ext cx="1664352" cy="688908"/>
          </a:xfrm>
          <a:prstGeom prst="rect">
            <a:avLst/>
          </a:prstGeom>
        </p:spPr>
      </p:pic>
      <p:grpSp>
        <p:nvGrpSpPr>
          <p:cNvPr id="24" name="Group 23">
            <a:extLst>
              <a:ext uri="{FF2B5EF4-FFF2-40B4-BE49-F238E27FC236}">
                <a16:creationId xmlns:a16="http://schemas.microsoft.com/office/drawing/2014/main" id="{4B366887-C2E0-5346-2797-62ABCC931DAB}"/>
              </a:ext>
            </a:extLst>
          </p:cNvPr>
          <p:cNvGrpSpPr/>
          <p:nvPr/>
        </p:nvGrpSpPr>
        <p:grpSpPr>
          <a:xfrm>
            <a:off x="10291883" y="4304207"/>
            <a:ext cx="1543438" cy="938410"/>
            <a:chOff x="10042918" y="4193857"/>
            <a:chExt cx="1543438" cy="938410"/>
          </a:xfrm>
        </p:grpSpPr>
        <p:sp>
          <p:nvSpPr>
            <p:cNvPr id="23" name="TextBox 22">
              <a:extLst>
                <a:ext uri="{FF2B5EF4-FFF2-40B4-BE49-F238E27FC236}">
                  <a16:creationId xmlns:a16="http://schemas.microsoft.com/office/drawing/2014/main" id="{C46D2211-A360-B25C-AE6D-4DDF8B9F6B63}"/>
                </a:ext>
              </a:extLst>
            </p:cNvPr>
            <p:cNvSpPr txBox="1"/>
            <p:nvPr/>
          </p:nvSpPr>
          <p:spPr>
            <a:xfrm>
              <a:off x="10042918" y="4193857"/>
              <a:ext cx="1543438" cy="938410"/>
            </a:xfrm>
            <a:prstGeom prst="rect">
              <a:avLst/>
            </a:prstGeom>
            <a:solidFill>
              <a:srgbClr val="FFFFCC"/>
            </a:solidFill>
          </p:spPr>
          <p:txBody>
            <a:bodyPr wrap="square" rtlCol="0">
              <a:spAutoFit/>
            </a:bodyPr>
            <a:lstStyle/>
            <a:p>
              <a:pPr>
                <a:lnSpc>
                  <a:spcPct val="90000"/>
                </a:lnSpc>
              </a:pPr>
              <a:endParaRPr lang="en-US" sz="2400" dirty="0"/>
            </a:p>
          </p:txBody>
        </p:sp>
        <p:pic>
          <p:nvPicPr>
            <p:cNvPr id="22" name="Picture 21" descr="A logo for a company&#10;&#10;Description automatically generated">
              <a:extLst>
                <a:ext uri="{FF2B5EF4-FFF2-40B4-BE49-F238E27FC236}">
                  <a16:creationId xmlns:a16="http://schemas.microsoft.com/office/drawing/2014/main" id="{2B51E7EF-5575-AD07-AFC3-3B71A8C7ED81}"/>
                </a:ext>
              </a:extLst>
            </p:cNvPr>
            <p:cNvPicPr>
              <a:picLocks noChangeAspect="1"/>
            </p:cNvPicPr>
            <p:nvPr/>
          </p:nvPicPr>
          <p:blipFill>
            <a:blip r:embed="rId11">
              <a:alphaModFix/>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a:xfrm>
              <a:off x="10113869" y="4212508"/>
              <a:ext cx="1314543" cy="835328"/>
            </a:xfrm>
            <a:prstGeom prst="rect">
              <a:avLst/>
            </a:prstGeom>
          </p:spPr>
        </p:pic>
      </p:grpSp>
    </p:spTree>
    <p:extLst>
      <p:ext uri="{BB962C8B-B14F-4D97-AF65-F5344CB8AC3E}">
        <p14:creationId xmlns:p14="http://schemas.microsoft.com/office/powerpoint/2010/main" val="372396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problem with waterbars</a:t>
            </a:r>
          </a:p>
        </p:txBody>
      </p:sp>
      <p:sp>
        <p:nvSpPr>
          <p:cNvPr id="5" name="Content Placeholder 4"/>
          <p:cNvSpPr>
            <a:spLocks noGrp="1"/>
          </p:cNvSpPr>
          <p:nvPr>
            <p:ph sz="half" idx="2"/>
          </p:nvPr>
        </p:nvSpPr>
        <p:spPr>
          <a:xfrm>
            <a:off x="4418012" y="1981200"/>
            <a:ext cx="6477003" cy="4191000"/>
          </a:xfrm>
        </p:spPr>
        <p:txBody>
          <a:bodyPr>
            <a:normAutofit fontScale="85000" lnSpcReduction="20000"/>
          </a:bodyPr>
          <a:lstStyle/>
          <a:p>
            <a:pPr marL="0" indent="0">
              <a:buNone/>
            </a:pPr>
            <a:r>
              <a:rPr lang="en-US" b="1" dirty="0"/>
              <a:t>Dips Are In, Bars Are Out</a:t>
            </a:r>
            <a:endParaRPr lang="en-US" dirty="0"/>
          </a:p>
          <a:p>
            <a:pPr marL="0" indent="0">
              <a:buNone/>
            </a:pPr>
            <a:r>
              <a:rPr lang="en-US" b="1" dirty="0" err="1"/>
              <a:t>Waterbars</a:t>
            </a:r>
            <a:r>
              <a:rPr lang="en-US" b="1" dirty="0"/>
              <a:t> are the most failed structure on trails</a:t>
            </a:r>
            <a:r>
              <a:rPr lang="en-US" dirty="0"/>
              <a:t>. </a:t>
            </a:r>
          </a:p>
          <a:p>
            <a:pPr marL="0" indent="0">
              <a:buNone/>
            </a:pPr>
            <a:r>
              <a:rPr lang="en-US" dirty="0"/>
              <a:t>For existing trails with water problems, we encourage the use of rolling grade dips or knicks instead of waterbars. Here's why. </a:t>
            </a:r>
          </a:p>
          <a:p>
            <a:pPr marL="0" indent="0">
              <a:buNone/>
            </a:pPr>
            <a:r>
              <a:rPr lang="en-US" dirty="0"/>
              <a:t>By design, water hits the waterbar and is turned. The water slows down and sediment drops into the drain.</a:t>
            </a:r>
          </a:p>
          <a:p>
            <a:pPr marL="0" indent="0">
              <a:buNone/>
            </a:pPr>
            <a:r>
              <a:rPr lang="en-US" dirty="0"/>
              <a:t>Waterbars commonly fail when sediment fills the drain. Water tops the waterbar and continues down the tread. The waterbar becomes useless. </a:t>
            </a:r>
          </a:p>
          <a:p>
            <a:pPr marL="0" indent="0">
              <a:buNone/>
            </a:pPr>
            <a:r>
              <a:rPr lang="en-US" dirty="0"/>
              <a:t>You can build a good rolling grade dip quicker than you can install a waterbar, and a rolling grade dip works better.</a:t>
            </a:r>
          </a:p>
          <a:p>
            <a:endParaRPr lang="en-US" dirty="0"/>
          </a:p>
        </p:txBody>
      </p:sp>
      <p:pic>
        <p:nvPicPr>
          <p:cNvPr id="6" name="Content Placeholder 5"/>
          <p:cNvPicPr>
            <a:picLocks noGrp="1"/>
          </p:cNvPicPr>
          <p:nvPr>
            <p:ph sz="half" idx="1"/>
          </p:nvPr>
        </p:nvPicPr>
        <p:blipFill rotWithShape="1">
          <a:blip r:embed="rId2">
            <a:extLst>
              <a:ext uri="{28A0092B-C50C-407E-A947-70E740481C1C}">
                <a14:useLocalDpi xmlns:a14="http://schemas.microsoft.com/office/drawing/2010/main" val="0"/>
              </a:ext>
            </a:extLst>
          </a:blip>
          <a:srcRect l="32925" t="21738" r="31174" b="34669"/>
          <a:stretch/>
        </p:blipFill>
        <p:spPr bwMode="auto">
          <a:xfrm>
            <a:off x="1370012" y="1981200"/>
            <a:ext cx="2667000" cy="4191000"/>
          </a:xfrm>
          <a:prstGeom prst="rect">
            <a:avLst/>
          </a:prstGeom>
          <a:ln>
            <a:noFill/>
          </a:ln>
          <a:extLs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07C40E53-EDE7-4B80-AB90-D04056161E1F}"/>
              </a:ext>
            </a:extLst>
          </p:cNvPr>
          <p:cNvSpPr>
            <a:spLocks noGrp="1"/>
          </p:cNvSpPr>
          <p:nvPr>
            <p:ph type="dt" sz="half" idx="10"/>
          </p:nvPr>
        </p:nvSpPr>
        <p:spPr/>
        <p:txBody>
          <a:bodyPr/>
          <a:lstStyle/>
          <a:p>
            <a:fld id="{85F0D1FC-E8C8-42B6-8752-821A294DF568}" type="datetime1">
              <a:rPr lang="en-US" smtClean="0"/>
              <a:t>8/30/2023</a:t>
            </a:fld>
            <a:endParaRPr lang="en-US"/>
          </a:p>
        </p:txBody>
      </p:sp>
      <p:sp>
        <p:nvSpPr>
          <p:cNvPr id="4" name="Slide Number Placeholder 3">
            <a:extLst>
              <a:ext uri="{FF2B5EF4-FFF2-40B4-BE49-F238E27FC236}">
                <a16:creationId xmlns:a16="http://schemas.microsoft.com/office/drawing/2014/main" id="{04A910AE-5FF2-4CE4-8BD4-0AA4BFF77881}"/>
              </a:ext>
            </a:extLst>
          </p:cNvPr>
          <p:cNvSpPr>
            <a:spLocks noGrp="1"/>
          </p:cNvSpPr>
          <p:nvPr>
            <p:ph type="sldNum" sz="quarter" idx="12"/>
          </p:nvPr>
        </p:nvSpPr>
        <p:spPr/>
        <p:txBody>
          <a:bodyPr/>
          <a:lstStyle/>
          <a:p>
            <a:fld id="{DF28FB93-0A08-4E7D-8E63-9EFA29F1E093}" type="slidenum">
              <a:rPr lang="en-US" smtClean="0"/>
              <a:pPr/>
              <a:t>30</a:t>
            </a:fld>
            <a:endParaRPr lang="en-US"/>
          </a:p>
        </p:txBody>
      </p:sp>
    </p:spTree>
    <p:extLst>
      <p:ext uri="{BB962C8B-B14F-4D97-AF65-F5344CB8AC3E}">
        <p14:creationId xmlns:p14="http://schemas.microsoft.com/office/powerpoint/2010/main" val="15359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50A4B46-36BC-42C9-8F0F-0FD4B653F7F3}"/>
              </a:ext>
            </a:extLst>
          </p:cNvPr>
          <p:cNvSpPr>
            <a:spLocks noGrp="1"/>
          </p:cNvSpPr>
          <p:nvPr>
            <p:ph type="title"/>
          </p:nvPr>
        </p:nvSpPr>
        <p:spPr/>
        <p:txBody>
          <a:bodyPr/>
          <a:lstStyle/>
          <a:p>
            <a:r>
              <a:rPr lang="en-US" dirty="0"/>
              <a:t>Rolling Drain Dips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812" y="1743307"/>
            <a:ext cx="6324599" cy="4743449"/>
          </a:xfrm>
          <a:noFill/>
        </p:spPr>
      </p:pic>
      <p:sp>
        <p:nvSpPr>
          <p:cNvPr id="5" name="TextBox 4"/>
          <p:cNvSpPr txBox="1"/>
          <p:nvPr/>
        </p:nvSpPr>
        <p:spPr>
          <a:xfrm>
            <a:off x="581983" y="5029199"/>
            <a:ext cx="3782586" cy="914401"/>
          </a:xfrm>
          <a:prstGeom prst="rect">
            <a:avLst/>
          </a:prstGeom>
        </p:spPr>
        <p:txBody>
          <a:bodyPr vert="horz" lIns="91440" tIns="45720" rIns="91440" bIns="45720" rtlCol="0">
            <a:normAutofit/>
          </a:bodyPr>
          <a:lstStyle/>
          <a:p>
            <a:pPr>
              <a:lnSpc>
                <a:spcPct val="90000"/>
              </a:lnSpc>
              <a:spcAft>
                <a:spcPts val="600"/>
              </a:spcAft>
              <a:buSzPct val="90000"/>
            </a:pPr>
            <a:endParaRPr lang="en-US" sz="2000" kern="1200" dirty="0">
              <a:solidFill>
                <a:schemeClr val="accent1">
                  <a:lumMod val="20000"/>
                  <a:lumOff val="80000"/>
                </a:schemeClr>
              </a:solidFill>
              <a:latin typeface="+mn-lt"/>
              <a:ea typeface="+mn-ea"/>
              <a:cs typeface="+mn-cs"/>
            </a:endParaRPr>
          </a:p>
        </p:txBody>
      </p:sp>
      <p:sp>
        <p:nvSpPr>
          <p:cNvPr id="2" name="Date Placeholder 1">
            <a:extLst>
              <a:ext uri="{FF2B5EF4-FFF2-40B4-BE49-F238E27FC236}">
                <a16:creationId xmlns:a16="http://schemas.microsoft.com/office/drawing/2014/main" id="{F16BCE91-EFA4-44B3-8DD7-33BF043C72DD}"/>
              </a:ext>
            </a:extLst>
          </p:cNvPr>
          <p:cNvSpPr>
            <a:spLocks noGrp="1"/>
          </p:cNvSpPr>
          <p:nvPr>
            <p:ph type="dt" sz="half" idx="10"/>
          </p:nvPr>
        </p:nvSpPr>
        <p:spPr/>
        <p:txBody>
          <a:bodyPr/>
          <a:lstStyle/>
          <a:p>
            <a:fld id="{DEA0CDC9-6283-4027-9CEF-99DEC162425A}" type="datetime1">
              <a:rPr lang="en-US" smtClean="0"/>
              <a:t>8/30/2023</a:t>
            </a:fld>
            <a:endParaRPr lang="en-US"/>
          </a:p>
        </p:txBody>
      </p:sp>
      <p:sp>
        <p:nvSpPr>
          <p:cNvPr id="3" name="Slide Number Placeholder 2">
            <a:extLst>
              <a:ext uri="{FF2B5EF4-FFF2-40B4-BE49-F238E27FC236}">
                <a16:creationId xmlns:a16="http://schemas.microsoft.com/office/drawing/2014/main" id="{C110613A-F470-4504-BEE2-D59541D51268}"/>
              </a:ext>
            </a:extLst>
          </p:cNvPr>
          <p:cNvSpPr>
            <a:spLocks noGrp="1"/>
          </p:cNvSpPr>
          <p:nvPr>
            <p:ph type="sldNum" sz="quarter" idx="12"/>
          </p:nvPr>
        </p:nvSpPr>
        <p:spPr/>
        <p:txBody>
          <a:bodyPr/>
          <a:lstStyle/>
          <a:p>
            <a:fld id="{DF28FB93-0A08-4E7D-8E63-9EFA29F1E093}" type="slidenum">
              <a:rPr lang="en-US" smtClean="0"/>
              <a:pPr/>
              <a:t>31</a:t>
            </a:fld>
            <a:endParaRPr lang="en-US"/>
          </a:p>
        </p:txBody>
      </p:sp>
    </p:spTree>
    <p:extLst>
      <p:ext uri="{BB962C8B-B14F-4D97-AF65-F5344CB8AC3E}">
        <p14:creationId xmlns:p14="http://schemas.microsoft.com/office/powerpoint/2010/main" val="215687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0E792E-B8CB-4733-AC06-7205DA1E7F21}"/>
              </a:ext>
            </a:extLst>
          </p:cNvPr>
          <p:cNvSpPr>
            <a:spLocks noGrp="1"/>
          </p:cNvSpPr>
          <p:nvPr>
            <p:ph type="title"/>
          </p:nvPr>
        </p:nvSpPr>
        <p:spPr/>
        <p:txBody>
          <a:bodyPr/>
          <a:lstStyle/>
          <a:p>
            <a:r>
              <a:rPr lang="en-US" dirty="0"/>
              <a:t>Rolling Drain Dip</a:t>
            </a:r>
          </a:p>
        </p:txBody>
      </p:sp>
      <p:pic>
        <p:nvPicPr>
          <p:cNvPr id="6" name="Content Placeholder 5" descr="Diagram, schematic&#10;&#10;Description automatically generated">
            <a:extLst>
              <a:ext uri="{FF2B5EF4-FFF2-40B4-BE49-F238E27FC236}">
                <a16:creationId xmlns:a16="http://schemas.microsoft.com/office/drawing/2014/main" id="{12499CCF-CA30-4D5E-8C9F-E262AEA2F3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813" y="2014604"/>
            <a:ext cx="9601200" cy="3090797"/>
          </a:xfrm>
        </p:spPr>
      </p:pic>
      <p:sp>
        <p:nvSpPr>
          <p:cNvPr id="8" name="Date Placeholder 7">
            <a:extLst>
              <a:ext uri="{FF2B5EF4-FFF2-40B4-BE49-F238E27FC236}">
                <a16:creationId xmlns:a16="http://schemas.microsoft.com/office/drawing/2014/main" id="{A3CCF169-311F-405B-8A33-F68633707917}"/>
              </a:ext>
            </a:extLst>
          </p:cNvPr>
          <p:cNvSpPr>
            <a:spLocks noGrp="1"/>
          </p:cNvSpPr>
          <p:nvPr>
            <p:ph type="dt" sz="half" idx="10"/>
          </p:nvPr>
        </p:nvSpPr>
        <p:spPr/>
        <p:txBody>
          <a:bodyPr/>
          <a:lstStyle/>
          <a:p>
            <a:fld id="{A7D1A719-A44B-48C0-83ED-2B4DFE81425C}" type="datetime1">
              <a:rPr lang="en-US" smtClean="0"/>
              <a:t>8/30/2023</a:t>
            </a:fld>
            <a:endParaRPr lang="en-US"/>
          </a:p>
        </p:txBody>
      </p:sp>
      <p:sp>
        <p:nvSpPr>
          <p:cNvPr id="9" name="Slide Number Placeholder 8">
            <a:extLst>
              <a:ext uri="{FF2B5EF4-FFF2-40B4-BE49-F238E27FC236}">
                <a16:creationId xmlns:a16="http://schemas.microsoft.com/office/drawing/2014/main" id="{33DF3E86-76C8-4653-8DFA-02ABDD96CFEC}"/>
              </a:ext>
            </a:extLst>
          </p:cNvPr>
          <p:cNvSpPr>
            <a:spLocks noGrp="1"/>
          </p:cNvSpPr>
          <p:nvPr>
            <p:ph type="sldNum" sz="quarter" idx="12"/>
          </p:nvPr>
        </p:nvSpPr>
        <p:spPr/>
        <p:txBody>
          <a:bodyPr/>
          <a:lstStyle/>
          <a:p>
            <a:fld id="{DF28FB93-0A08-4E7D-8E63-9EFA29F1E093}" type="slidenum">
              <a:rPr lang="en-US" smtClean="0"/>
              <a:pPr/>
              <a:t>32</a:t>
            </a:fld>
            <a:endParaRPr lang="en-US"/>
          </a:p>
        </p:txBody>
      </p:sp>
    </p:spTree>
    <p:extLst>
      <p:ext uri="{BB962C8B-B14F-4D97-AF65-F5344CB8AC3E}">
        <p14:creationId xmlns:p14="http://schemas.microsoft.com/office/powerpoint/2010/main" val="25620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5285-5F4A-4886-9B50-0179DC82D0DB}"/>
              </a:ext>
            </a:extLst>
          </p:cNvPr>
          <p:cNvSpPr>
            <a:spLocks noGrp="1"/>
          </p:cNvSpPr>
          <p:nvPr>
            <p:ph type="title"/>
          </p:nvPr>
        </p:nvSpPr>
        <p:spPr/>
        <p:txBody>
          <a:bodyPr/>
          <a:lstStyle/>
          <a:p>
            <a:r>
              <a:rPr lang="en-US" dirty="0"/>
              <a:t>Check Dam</a:t>
            </a:r>
          </a:p>
        </p:txBody>
      </p:sp>
      <p:pic>
        <p:nvPicPr>
          <p:cNvPr id="8" name="Content Placeholder 7" descr="A picture containing tree, outdoor, rock, nature&#10;&#10;Description automatically generated">
            <a:extLst>
              <a:ext uri="{FF2B5EF4-FFF2-40B4-BE49-F238E27FC236}">
                <a16:creationId xmlns:a16="http://schemas.microsoft.com/office/drawing/2014/main" id="{09E8399C-B637-4504-B506-80E127755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812" y="1853889"/>
            <a:ext cx="5486399" cy="4114799"/>
          </a:xfrm>
        </p:spPr>
      </p:pic>
      <p:sp>
        <p:nvSpPr>
          <p:cNvPr id="9" name="Text Placeholder 8">
            <a:extLst>
              <a:ext uri="{FF2B5EF4-FFF2-40B4-BE49-F238E27FC236}">
                <a16:creationId xmlns:a16="http://schemas.microsoft.com/office/drawing/2014/main" id="{955F0391-0081-43A1-92FF-E7393DB53286}"/>
              </a:ext>
            </a:extLst>
          </p:cNvPr>
          <p:cNvSpPr>
            <a:spLocks noGrp="1"/>
          </p:cNvSpPr>
          <p:nvPr>
            <p:ph type="body" sz="half" idx="4294967295"/>
          </p:nvPr>
        </p:nvSpPr>
        <p:spPr>
          <a:xfrm>
            <a:off x="7218408" y="4267200"/>
            <a:ext cx="3657600" cy="660711"/>
          </a:xfrm>
        </p:spPr>
        <p:txBody>
          <a:bodyPr>
            <a:normAutofit/>
          </a:bodyPr>
          <a:lstStyle/>
          <a:p>
            <a:pPr marL="0" indent="0">
              <a:buNone/>
            </a:pPr>
            <a:r>
              <a:rPr lang="en-US" dirty="0"/>
              <a:t>This is not a waterbar.</a:t>
            </a:r>
          </a:p>
        </p:txBody>
      </p:sp>
      <p:sp>
        <p:nvSpPr>
          <p:cNvPr id="10" name="Date Placeholder 9">
            <a:extLst>
              <a:ext uri="{FF2B5EF4-FFF2-40B4-BE49-F238E27FC236}">
                <a16:creationId xmlns:a16="http://schemas.microsoft.com/office/drawing/2014/main" id="{DBF72A55-30FF-4329-B1FD-D55F098D5E24}"/>
              </a:ext>
            </a:extLst>
          </p:cNvPr>
          <p:cNvSpPr>
            <a:spLocks noGrp="1"/>
          </p:cNvSpPr>
          <p:nvPr>
            <p:ph type="dt" sz="half" idx="10"/>
          </p:nvPr>
        </p:nvSpPr>
        <p:spPr/>
        <p:txBody>
          <a:bodyPr/>
          <a:lstStyle/>
          <a:p>
            <a:fld id="{7D2B0BF7-AFD9-4CA1-8250-4088945B800F}" type="datetime1">
              <a:rPr lang="en-US" smtClean="0"/>
              <a:t>8/30/2023</a:t>
            </a:fld>
            <a:endParaRPr lang="en-US"/>
          </a:p>
        </p:txBody>
      </p:sp>
      <p:sp>
        <p:nvSpPr>
          <p:cNvPr id="11" name="Slide Number Placeholder 10">
            <a:extLst>
              <a:ext uri="{FF2B5EF4-FFF2-40B4-BE49-F238E27FC236}">
                <a16:creationId xmlns:a16="http://schemas.microsoft.com/office/drawing/2014/main" id="{B636CFB4-54D8-4F04-B916-FC9DF485F5D0}"/>
              </a:ext>
            </a:extLst>
          </p:cNvPr>
          <p:cNvSpPr>
            <a:spLocks noGrp="1"/>
          </p:cNvSpPr>
          <p:nvPr>
            <p:ph type="sldNum" sz="quarter" idx="12"/>
          </p:nvPr>
        </p:nvSpPr>
        <p:spPr/>
        <p:txBody>
          <a:bodyPr/>
          <a:lstStyle/>
          <a:p>
            <a:fld id="{DF28FB93-0A08-4E7D-8E63-9EFA29F1E093}" type="slidenum">
              <a:rPr lang="en-US" smtClean="0"/>
              <a:pPr/>
              <a:t>33</a:t>
            </a:fld>
            <a:endParaRPr lang="en-US"/>
          </a:p>
        </p:txBody>
      </p:sp>
    </p:spTree>
    <p:extLst>
      <p:ext uri="{BB962C8B-B14F-4D97-AF65-F5344CB8AC3E}">
        <p14:creationId xmlns:p14="http://schemas.microsoft.com/office/powerpoint/2010/main" val="115652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5285-5F4A-4886-9B50-0179DC82D0DB}"/>
              </a:ext>
            </a:extLst>
          </p:cNvPr>
          <p:cNvSpPr>
            <a:spLocks noGrp="1"/>
          </p:cNvSpPr>
          <p:nvPr>
            <p:ph type="title"/>
          </p:nvPr>
        </p:nvSpPr>
        <p:spPr/>
        <p:txBody>
          <a:bodyPr/>
          <a:lstStyle/>
          <a:p>
            <a:r>
              <a:rPr lang="en-US" dirty="0"/>
              <a:t>Check Dams</a:t>
            </a:r>
          </a:p>
        </p:txBody>
      </p:sp>
      <p:pic>
        <p:nvPicPr>
          <p:cNvPr id="6" name="Content Placeholder 5" descr="Diagram&#10;&#10;Description automatically generated">
            <a:extLst>
              <a:ext uri="{FF2B5EF4-FFF2-40B4-BE49-F238E27FC236}">
                <a16:creationId xmlns:a16="http://schemas.microsoft.com/office/drawing/2014/main" id="{25B5975E-2303-47F4-90F2-59C59AB059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6610" y="2064835"/>
            <a:ext cx="5181600" cy="3678936"/>
          </a:xfrm>
        </p:spPr>
      </p:pic>
      <p:sp>
        <p:nvSpPr>
          <p:cNvPr id="3" name="Text Placeholder 2">
            <a:extLst>
              <a:ext uri="{FF2B5EF4-FFF2-40B4-BE49-F238E27FC236}">
                <a16:creationId xmlns:a16="http://schemas.microsoft.com/office/drawing/2014/main" id="{3E3311DE-8937-4A37-9DB3-05B17EAD2CD8}"/>
              </a:ext>
            </a:extLst>
          </p:cNvPr>
          <p:cNvSpPr>
            <a:spLocks noGrp="1"/>
          </p:cNvSpPr>
          <p:nvPr>
            <p:ph type="body" sz="half" idx="4294967295"/>
          </p:nvPr>
        </p:nvSpPr>
        <p:spPr>
          <a:xfrm>
            <a:off x="1217612" y="2064834"/>
            <a:ext cx="4267200" cy="3192966"/>
          </a:xfrm>
        </p:spPr>
        <p:txBody>
          <a:bodyPr>
            <a:noAutofit/>
          </a:bodyPr>
          <a:lstStyle/>
          <a:p>
            <a:pPr marL="0" indent="0">
              <a:buNone/>
            </a:pPr>
            <a:r>
              <a:rPr lang="en-US" sz="2000" dirty="0"/>
              <a:t>Check dams are used on sections of abandoned, trenched tread to stop erosion and hold material in place during site restoration. </a:t>
            </a:r>
          </a:p>
          <a:p>
            <a:pPr marL="0" indent="0">
              <a:buNone/>
            </a:pPr>
            <a:r>
              <a:rPr lang="en-US" sz="2000" dirty="0"/>
              <a:t>Check dams are intended to slow and hold surface water long enough for the water to deposit sediment it is carrying. </a:t>
            </a:r>
          </a:p>
          <a:p>
            <a:pPr marL="0" indent="0">
              <a:buNone/>
            </a:pPr>
            <a:r>
              <a:rPr lang="en-US" sz="2000" dirty="0"/>
              <a:t>Check dams should be used with drainage structures to reduce overall erosion from the abandoned tread.</a:t>
            </a:r>
          </a:p>
        </p:txBody>
      </p:sp>
      <p:sp>
        <p:nvSpPr>
          <p:cNvPr id="4" name="Date Placeholder 3">
            <a:extLst>
              <a:ext uri="{FF2B5EF4-FFF2-40B4-BE49-F238E27FC236}">
                <a16:creationId xmlns:a16="http://schemas.microsoft.com/office/drawing/2014/main" id="{B13BF360-9395-4D60-A686-818D3ABD5DD7}"/>
              </a:ext>
            </a:extLst>
          </p:cNvPr>
          <p:cNvSpPr>
            <a:spLocks noGrp="1"/>
          </p:cNvSpPr>
          <p:nvPr>
            <p:ph type="dt" sz="half" idx="10"/>
          </p:nvPr>
        </p:nvSpPr>
        <p:spPr/>
        <p:txBody>
          <a:bodyPr/>
          <a:lstStyle/>
          <a:p>
            <a:fld id="{4F75A929-8FA0-408F-983A-BCD1EBDFC57D}" type="datetime1">
              <a:rPr lang="en-US" smtClean="0"/>
              <a:t>8/30/2023</a:t>
            </a:fld>
            <a:endParaRPr lang="en-US"/>
          </a:p>
        </p:txBody>
      </p:sp>
      <p:sp>
        <p:nvSpPr>
          <p:cNvPr id="5" name="Slide Number Placeholder 4">
            <a:extLst>
              <a:ext uri="{FF2B5EF4-FFF2-40B4-BE49-F238E27FC236}">
                <a16:creationId xmlns:a16="http://schemas.microsoft.com/office/drawing/2014/main" id="{ECBF6BF0-909F-4461-831E-3BFEC9CA23B9}"/>
              </a:ext>
            </a:extLst>
          </p:cNvPr>
          <p:cNvSpPr>
            <a:spLocks noGrp="1"/>
          </p:cNvSpPr>
          <p:nvPr>
            <p:ph type="sldNum" sz="quarter" idx="12"/>
          </p:nvPr>
        </p:nvSpPr>
        <p:spPr/>
        <p:txBody>
          <a:bodyPr/>
          <a:lstStyle/>
          <a:p>
            <a:fld id="{DF28FB93-0A08-4E7D-8E63-9EFA29F1E093}" type="slidenum">
              <a:rPr lang="en-US" smtClean="0"/>
              <a:pPr/>
              <a:t>34</a:t>
            </a:fld>
            <a:endParaRPr lang="en-US"/>
          </a:p>
        </p:txBody>
      </p:sp>
    </p:spTree>
    <p:extLst>
      <p:ext uri="{BB962C8B-B14F-4D97-AF65-F5344CB8AC3E}">
        <p14:creationId xmlns:p14="http://schemas.microsoft.com/office/powerpoint/2010/main" val="133811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3F2A-8A5D-40B8-8030-F670070F4873}"/>
              </a:ext>
            </a:extLst>
          </p:cNvPr>
          <p:cNvSpPr>
            <a:spLocks noGrp="1"/>
          </p:cNvSpPr>
          <p:nvPr>
            <p:ph type="title"/>
          </p:nvPr>
        </p:nvSpPr>
        <p:spPr/>
        <p:txBody>
          <a:bodyPr/>
          <a:lstStyle/>
          <a:p>
            <a:r>
              <a:rPr lang="en-US" dirty="0"/>
              <a:t>Drainage Crossings</a:t>
            </a:r>
          </a:p>
        </p:txBody>
      </p:sp>
      <p:sp>
        <p:nvSpPr>
          <p:cNvPr id="5" name="Content Placeholder 4">
            <a:extLst>
              <a:ext uri="{FF2B5EF4-FFF2-40B4-BE49-F238E27FC236}">
                <a16:creationId xmlns:a16="http://schemas.microsoft.com/office/drawing/2014/main" id="{28B4DEA4-DBBB-4B03-BE72-8FF188543F2E}"/>
              </a:ext>
            </a:extLst>
          </p:cNvPr>
          <p:cNvSpPr>
            <a:spLocks noGrp="1"/>
          </p:cNvSpPr>
          <p:nvPr>
            <p:ph idx="1"/>
          </p:nvPr>
        </p:nvSpPr>
        <p:spPr/>
        <p:txBody>
          <a:bodyPr>
            <a:normAutofit/>
          </a:bodyPr>
          <a:lstStyle/>
          <a:p>
            <a:r>
              <a:rPr lang="en-US" sz="2000" dirty="0"/>
              <a:t>The simplest drainage crossing structure that will be effective is the best choice.</a:t>
            </a:r>
          </a:p>
          <a:p>
            <a:r>
              <a:rPr lang="en-US" sz="2000" dirty="0"/>
              <a:t>Complex solutions simply have more ways to fail and generally need more maintenance. </a:t>
            </a:r>
          </a:p>
          <a:p>
            <a:r>
              <a:rPr lang="en-US" sz="2000" dirty="0"/>
              <a:t>For example, a well-built armored swale is likely to last longer and require less maintenance than a culvert or step-down drain. </a:t>
            </a:r>
          </a:p>
          <a:p>
            <a:r>
              <a:rPr lang="en-US" sz="2000" dirty="0"/>
              <a:t>Similarly, a bridge is much more likely to fail than stepping stones, which in turn are more likely to fail than a simple ford without stepping stones. </a:t>
            </a:r>
          </a:p>
        </p:txBody>
      </p:sp>
      <p:sp>
        <p:nvSpPr>
          <p:cNvPr id="7" name="Date Placeholder 6">
            <a:extLst>
              <a:ext uri="{FF2B5EF4-FFF2-40B4-BE49-F238E27FC236}">
                <a16:creationId xmlns:a16="http://schemas.microsoft.com/office/drawing/2014/main" id="{5B0CE74B-C3D1-4F8B-B025-9D63FD16110B}"/>
              </a:ext>
            </a:extLst>
          </p:cNvPr>
          <p:cNvSpPr>
            <a:spLocks noGrp="1"/>
          </p:cNvSpPr>
          <p:nvPr>
            <p:ph type="dt" sz="half" idx="10"/>
          </p:nvPr>
        </p:nvSpPr>
        <p:spPr/>
        <p:txBody>
          <a:bodyPr/>
          <a:lstStyle/>
          <a:p>
            <a:fld id="{984BEAF3-CE84-4A69-BC3C-AF296F31B4E7}" type="datetime1">
              <a:rPr lang="en-US" smtClean="0"/>
              <a:t>8/30/2023</a:t>
            </a:fld>
            <a:endParaRPr lang="en-US"/>
          </a:p>
        </p:txBody>
      </p:sp>
      <p:sp>
        <p:nvSpPr>
          <p:cNvPr id="8" name="Slide Number Placeholder 7">
            <a:extLst>
              <a:ext uri="{FF2B5EF4-FFF2-40B4-BE49-F238E27FC236}">
                <a16:creationId xmlns:a16="http://schemas.microsoft.com/office/drawing/2014/main" id="{16DF3472-A4E8-46E9-917C-DA71338E8BD6}"/>
              </a:ext>
            </a:extLst>
          </p:cNvPr>
          <p:cNvSpPr>
            <a:spLocks noGrp="1"/>
          </p:cNvSpPr>
          <p:nvPr>
            <p:ph type="sldNum" sz="quarter" idx="12"/>
          </p:nvPr>
        </p:nvSpPr>
        <p:spPr/>
        <p:txBody>
          <a:bodyPr/>
          <a:lstStyle/>
          <a:p>
            <a:fld id="{DF28FB93-0A08-4E7D-8E63-9EFA29F1E093}" type="slidenum">
              <a:rPr lang="en-US" smtClean="0"/>
              <a:pPr/>
              <a:t>35</a:t>
            </a:fld>
            <a:endParaRPr lang="en-US"/>
          </a:p>
        </p:txBody>
      </p:sp>
    </p:spTree>
    <p:extLst>
      <p:ext uri="{BB962C8B-B14F-4D97-AF65-F5344CB8AC3E}">
        <p14:creationId xmlns:p14="http://schemas.microsoft.com/office/powerpoint/2010/main" val="137564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D970-B41C-427B-AEC9-600343E612CA}"/>
              </a:ext>
            </a:extLst>
          </p:cNvPr>
          <p:cNvSpPr>
            <a:spLocks noGrp="1"/>
          </p:cNvSpPr>
          <p:nvPr>
            <p:ph type="title"/>
          </p:nvPr>
        </p:nvSpPr>
        <p:spPr/>
        <p:txBody>
          <a:bodyPr/>
          <a:lstStyle/>
          <a:p>
            <a:r>
              <a:rPr lang="en-US" dirty="0"/>
              <a:t>Drainage Crossings: Armored Swales</a:t>
            </a:r>
          </a:p>
        </p:txBody>
      </p:sp>
      <p:sp>
        <p:nvSpPr>
          <p:cNvPr id="4" name="Content Placeholder 3">
            <a:extLst>
              <a:ext uri="{FF2B5EF4-FFF2-40B4-BE49-F238E27FC236}">
                <a16:creationId xmlns:a16="http://schemas.microsoft.com/office/drawing/2014/main" id="{544247C0-B137-43C1-AA22-2BB70B5924D8}"/>
              </a:ext>
            </a:extLst>
          </p:cNvPr>
          <p:cNvSpPr>
            <a:spLocks noGrp="1"/>
          </p:cNvSpPr>
          <p:nvPr>
            <p:ph idx="4294967295"/>
          </p:nvPr>
        </p:nvSpPr>
        <p:spPr>
          <a:xfrm>
            <a:off x="1001279" y="3956844"/>
            <a:ext cx="10427133" cy="2286000"/>
          </a:xfrm>
        </p:spPr>
        <p:txBody>
          <a:bodyPr>
            <a:normAutofit/>
          </a:bodyPr>
          <a:lstStyle/>
          <a:p>
            <a:r>
              <a:rPr lang="en-US" dirty="0"/>
              <a:t>Armored Swales are a type of grade reversal designed into a trail to shed water by contouring down through a small natural drainage. </a:t>
            </a:r>
          </a:p>
          <a:p>
            <a:r>
              <a:rPr lang="en-US" dirty="0"/>
              <a:t>The swale should be armored (hardened) with large deeply-set fitted rocks. </a:t>
            </a:r>
          </a:p>
          <a:p>
            <a:r>
              <a:rPr lang="en-US" dirty="0"/>
              <a:t>Fast water requires inclusion of a downstream rock apron to prevent back cutting.</a:t>
            </a:r>
          </a:p>
        </p:txBody>
      </p:sp>
      <p:pic>
        <p:nvPicPr>
          <p:cNvPr id="5" name="Content Placeholder 5" descr="A picture containing text&#10;&#10;Description automatically generated">
            <a:extLst>
              <a:ext uri="{FF2B5EF4-FFF2-40B4-BE49-F238E27FC236}">
                <a16:creationId xmlns:a16="http://schemas.microsoft.com/office/drawing/2014/main" id="{FDC9CD98-3707-4161-AE53-EDEBA28C7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752600"/>
            <a:ext cx="8946745" cy="2158206"/>
          </a:xfrm>
          <a:prstGeom prst="rect">
            <a:avLst/>
          </a:prstGeom>
        </p:spPr>
      </p:pic>
      <p:sp>
        <p:nvSpPr>
          <p:cNvPr id="6" name="Date Placeholder 5">
            <a:extLst>
              <a:ext uri="{FF2B5EF4-FFF2-40B4-BE49-F238E27FC236}">
                <a16:creationId xmlns:a16="http://schemas.microsoft.com/office/drawing/2014/main" id="{56A67E7E-DFA6-4B5C-84CD-F86F329F5FE7}"/>
              </a:ext>
            </a:extLst>
          </p:cNvPr>
          <p:cNvSpPr>
            <a:spLocks noGrp="1"/>
          </p:cNvSpPr>
          <p:nvPr>
            <p:ph type="dt" sz="half" idx="10"/>
          </p:nvPr>
        </p:nvSpPr>
        <p:spPr/>
        <p:txBody>
          <a:bodyPr/>
          <a:lstStyle/>
          <a:p>
            <a:fld id="{E6A6D3FF-0983-4409-AA04-3B5931375997}" type="datetime1">
              <a:rPr lang="en-US" smtClean="0"/>
              <a:t>8/30/2023</a:t>
            </a:fld>
            <a:endParaRPr lang="en-US"/>
          </a:p>
        </p:txBody>
      </p:sp>
      <p:sp>
        <p:nvSpPr>
          <p:cNvPr id="7" name="Slide Number Placeholder 6">
            <a:extLst>
              <a:ext uri="{FF2B5EF4-FFF2-40B4-BE49-F238E27FC236}">
                <a16:creationId xmlns:a16="http://schemas.microsoft.com/office/drawing/2014/main" id="{FDDBEB79-72B1-401E-9B38-98241934070A}"/>
              </a:ext>
            </a:extLst>
          </p:cNvPr>
          <p:cNvSpPr>
            <a:spLocks noGrp="1"/>
          </p:cNvSpPr>
          <p:nvPr>
            <p:ph type="sldNum" sz="quarter" idx="12"/>
          </p:nvPr>
        </p:nvSpPr>
        <p:spPr/>
        <p:txBody>
          <a:bodyPr/>
          <a:lstStyle/>
          <a:p>
            <a:fld id="{DF28FB93-0A08-4E7D-8E63-9EFA29F1E093}" type="slidenum">
              <a:rPr lang="en-US" smtClean="0"/>
              <a:pPr/>
              <a:t>36</a:t>
            </a:fld>
            <a:endParaRPr lang="en-US"/>
          </a:p>
        </p:txBody>
      </p:sp>
    </p:spTree>
    <p:extLst>
      <p:ext uri="{BB962C8B-B14F-4D97-AF65-F5344CB8AC3E}">
        <p14:creationId xmlns:p14="http://schemas.microsoft.com/office/powerpoint/2010/main" val="221438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343D-BBD7-CC45-D31A-A87108E4043C}"/>
              </a:ext>
            </a:extLst>
          </p:cNvPr>
          <p:cNvSpPr>
            <a:spLocks noGrp="1"/>
          </p:cNvSpPr>
          <p:nvPr>
            <p:ph type="title"/>
          </p:nvPr>
        </p:nvSpPr>
        <p:spPr/>
        <p:txBody>
          <a:bodyPr/>
          <a:lstStyle/>
          <a:p>
            <a:r>
              <a:rPr lang="en-US" dirty="0"/>
              <a:t>Trail Design</a:t>
            </a:r>
          </a:p>
        </p:txBody>
      </p:sp>
      <p:sp>
        <p:nvSpPr>
          <p:cNvPr id="3" name="Text Placeholder 2">
            <a:extLst>
              <a:ext uri="{FF2B5EF4-FFF2-40B4-BE49-F238E27FC236}">
                <a16:creationId xmlns:a16="http://schemas.microsoft.com/office/drawing/2014/main" id="{2401B1D8-9616-3E21-6518-541F5EF98AA2}"/>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CECA4B1C-A7F8-9DB7-B629-FBC44D0A6F80}"/>
              </a:ext>
            </a:extLst>
          </p:cNvPr>
          <p:cNvSpPr>
            <a:spLocks noGrp="1"/>
          </p:cNvSpPr>
          <p:nvPr>
            <p:ph type="dt" sz="half" idx="10"/>
          </p:nvPr>
        </p:nvSpPr>
        <p:spPr/>
        <p:txBody>
          <a:bodyPr/>
          <a:lstStyle/>
          <a:p>
            <a:fld id="{4F84946C-029F-4596-9C98-5FDBE570780F}" type="datetime1">
              <a:rPr lang="en-US" smtClean="0"/>
              <a:t>8/30/2023</a:t>
            </a:fld>
            <a:endParaRPr lang="en-US"/>
          </a:p>
        </p:txBody>
      </p:sp>
      <p:sp>
        <p:nvSpPr>
          <p:cNvPr id="5" name="Slide Number Placeholder 4">
            <a:extLst>
              <a:ext uri="{FF2B5EF4-FFF2-40B4-BE49-F238E27FC236}">
                <a16:creationId xmlns:a16="http://schemas.microsoft.com/office/drawing/2014/main" id="{9D6E397D-ED1D-EE35-F022-4E465A0E9358}"/>
              </a:ext>
            </a:extLst>
          </p:cNvPr>
          <p:cNvSpPr>
            <a:spLocks noGrp="1"/>
          </p:cNvSpPr>
          <p:nvPr>
            <p:ph type="sldNum" sz="quarter" idx="12"/>
          </p:nvPr>
        </p:nvSpPr>
        <p:spPr/>
        <p:txBody>
          <a:bodyPr/>
          <a:lstStyle/>
          <a:p>
            <a:fld id="{DF28FB93-0A08-4E7D-8E63-9EFA29F1E093}" type="slidenum">
              <a:rPr lang="en-US" smtClean="0"/>
              <a:pPr/>
              <a:t>37</a:t>
            </a:fld>
            <a:endParaRPr lang="en-US"/>
          </a:p>
        </p:txBody>
      </p:sp>
    </p:spTree>
    <p:extLst>
      <p:ext uri="{BB962C8B-B14F-4D97-AF65-F5344CB8AC3E}">
        <p14:creationId xmlns:p14="http://schemas.microsoft.com/office/powerpoint/2010/main" val="11333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B064-7F25-446A-B298-E110D29AC8CC}"/>
              </a:ext>
            </a:extLst>
          </p:cNvPr>
          <p:cNvSpPr>
            <a:spLocks noGrp="1"/>
          </p:cNvSpPr>
          <p:nvPr>
            <p:ph type="title"/>
          </p:nvPr>
        </p:nvSpPr>
        <p:spPr/>
        <p:txBody>
          <a:bodyPr anchor="b">
            <a:normAutofit/>
          </a:bodyPr>
          <a:lstStyle/>
          <a:p>
            <a:r>
              <a:rPr lang="en-US" dirty="0"/>
              <a:t>Trail Specifications</a:t>
            </a:r>
          </a:p>
        </p:txBody>
      </p:sp>
      <p:sp>
        <p:nvSpPr>
          <p:cNvPr id="3" name="Content Placeholder 2">
            <a:extLst>
              <a:ext uri="{FF2B5EF4-FFF2-40B4-BE49-F238E27FC236}">
                <a16:creationId xmlns:a16="http://schemas.microsoft.com/office/drawing/2014/main" id="{C207C08F-6913-4F71-8B03-1AE6A3A66B69}"/>
              </a:ext>
            </a:extLst>
          </p:cNvPr>
          <p:cNvSpPr>
            <a:spLocks noGrp="1"/>
          </p:cNvSpPr>
          <p:nvPr>
            <p:ph idx="1"/>
          </p:nvPr>
        </p:nvSpPr>
        <p:spPr/>
        <p:txBody>
          <a:bodyPr>
            <a:normAutofit lnSpcReduction="10000"/>
          </a:bodyPr>
          <a:lstStyle/>
          <a:p>
            <a:r>
              <a:rPr lang="en-US" sz="2000" dirty="0"/>
              <a:t>The steepness of the hillside determines how difficult a trail is to build.</a:t>
            </a:r>
          </a:p>
          <a:p>
            <a:r>
              <a:rPr lang="en-US" sz="2000" dirty="0"/>
              <a:t>The steeper the hillside, the more excavation will be needed to cut in a stable backslope. </a:t>
            </a:r>
          </a:p>
          <a:p>
            <a:r>
              <a:rPr lang="en-US" sz="2000" dirty="0"/>
              <a:t>Trail grade also has a direct bearing on how much design, construction, and maintenance work will be needed to establish solid tread and keep it solid. </a:t>
            </a:r>
          </a:p>
          <a:p>
            <a:r>
              <a:rPr lang="en-US" sz="2000" dirty="0"/>
              <a:t>Most high-use trails should be constructed with an average trail grade in the 5- to 10-percent range. </a:t>
            </a:r>
          </a:p>
          <a:p>
            <a:r>
              <a:rPr lang="en-US" sz="2000" dirty="0"/>
              <a:t>Trails of greater difficulty can be built at grades approaching 15 percent if solid rock is available. </a:t>
            </a:r>
          </a:p>
          <a:p>
            <a:r>
              <a:rPr lang="en-US" sz="2000" dirty="0"/>
              <a:t>Trails steeper than 20 percent become difficult to maintain in the original location without resorting to steps or hardened surfaces.</a:t>
            </a:r>
          </a:p>
        </p:txBody>
      </p:sp>
      <p:sp>
        <p:nvSpPr>
          <p:cNvPr id="4" name="Date Placeholder 3">
            <a:extLst>
              <a:ext uri="{FF2B5EF4-FFF2-40B4-BE49-F238E27FC236}">
                <a16:creationId xmlns:a16="http://schemas.microsoft.com/office/drawing/2014/main" id="{1D7A76FE-CFBA-47B3-B842-AE231FE8FBDC}"/>
              </a:ext>
            </a:extLst>
          </p:cNvPr>
          <p:cNvSpPr>
            <a:spLocks noGrp="1"/>
          </p:cNvSpPr>
          <p:nvPr>
            <p:ph type="dt" sz="half" idx="10"/>
          </p:nvPr>
        </p:nvSpPr>
        <p:spPr/>
        <p:txBody>
          <a:bodyPr/>
          <a:lstStyle/>
          <a:p>
            <a:fld id="{265DD905-4710-43F5-A291-912462216DF3}" type="datetime1">
              <a:rPr lang="en-US" smtClean="0"/>
              <a:t>8/30/2023</a:t>
            </a:fld>
            <a:endParaRPr lang="en-US"/>
          </a:p>
        </p:txBody>
      </p:sp>
      <p:sp>
        <p:nvSpPr>
          <p:cNvPr id="5" name="Slide Number Placeholder 4">
            <a:extLst>
              <a:ext uri="{FF2B5EF4-FFF2-40B4-BE49-F238E27FC236}">
                <a16:creationId xmlns:a16="http://schemas.microsoft.com/office/drawing/2014/main" id="{89826520-D8D6-4264-9B9D-7924366D1C3C}"/>
              </a:ext>
            </a:extLst>
          </p:cNvPr>
          <p:cNvSpPr>
            <a:spLocks noGrp="1"/>
          </p:cNvSpPr>
          <p:nvPr>
            <p:ph type="sldNum" sz="quarter" idx="12"/>
          </p:nvPr>
        </p:nvSpPr>
        <p:spPr/>
        <p:txBody>
          <a:bodyPr/>
          <a:lstStyle/>
          <a:p>
            <a:fld id="{DF28FB93-0A08-4E7D-8E63-9EFA29F1E093}" type="slidenum">
              <a:rPr lang="en-US" smtClean="0"/>
              <a:pPr/>
              <a:t>38</a:t>
            </a:fld>
            <a:endParaRPr lang="en-US"/>
          </a:p>
        </p:txBody>
      </p:sp>
    </p:spTree>
    <p:extLst>
      <p:ext uri="{BB962C8B-B14F-4D97-AF65-F5344CB8AC3E}">
        <p14:creationId xmlns:p14="http://schemas.microsoft.com/office/powerpoint/2010/main" val="14782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7AB4-97E7-4BEA-8002-2BF70FBB63A9}"/>
              </a:ext>
            </a:extLst>
          </p:cNvPr>
          <p:cNvSpPr>
            <a:spLocks noGrp="1"/>
          </p:cNvSpPr>
          <p:nvPr>
            <p:ph type="title"/>
          </p:nvPr>
        </p:nvSpPr>
        <p:spPr/>
        <p:txBody>
          <a:bodyPr anchor="b">
            <a:normAutofit/>
          </a:bodyPr>
          <a:lstStyle/>
          <a:p>
            <a:r>
              <a:rPr lang="en-US" dirty="0"/>
              <a:t>Scouting the Route in the Field</a:t>
            </a:r>
          </a:p>
        </p:txBody>
      </p:sp>
      <p:sp>
        <p:nvSpPr>
          <p:cNvPr id="3" name="Content Placeholder 2">
            <a:extLst>
              <a:ext uri="{FF2B5EF4-FFF2-40B4-BE49-F238E27FC236}">
                <a16:creationId xmlns:a16="http://schemas.microsoft.com/office/drawing/2014/main" id="{79659C3B-3C41-4789-9AEE-8CA8E1148E4C}"/>
              </a:ext>
            </a:extLst>
          </p:cNvPr>
          <p:cNvSpPr>
            <a:spLocks noGrp="1"/>
          </p:cNvSpPr>
          <p:nvPr>
            <p:ph idx="1"/>
          </p:nvPr>
        </p:nvSpPr>
        <p:spPr>
          <a:xfrm>
            <a:off x="1293812" y="1981200"/>
            <a:ext cx="9829799" cy="4191000"/>
          </a:xfrm>
        </p:spPr>
        <p:txBody>
          <a:bodyPr>
            <a:noAutofit/>
          </a:bodyPr>
          <a:lstStyle/>
          <a:p>
            <a:pPr marL="0" indent="0">
              <a:buNone/>
            </a:pPr>
            <a:r>
              <a:rPr lang="en-US" sz="2000" dirty="0"/>
              <a:t>Don't trust an eyeball guess for grade; use your clinometer.</a:t>
            </a:r>
          </a:p>
          <a:p>
            <a:pPr marL="0" indent="0">
              <a:buNone/>
            </a:pPr>
            <a:r>
              <a:rPr lang="en-US" sz="2000" dirty="0"/>
              <a:t>Large trees often have natural benches on their uphill side. It's better to locate your trail there than on the downhill side where you'll sever root systems and generally undermine the tree. </a:t>
            </a:r>
            <a:br>
              <a:rPr lang="en-US" sz="2000" dirty="0"/>
            </a:br>
            <a:br>
              <a:rPr lang="en-US" sz="2000" dirty="0"/>
            </a:br>
            <a:r>
              <a:rPr lang="en-US" sz="2000" dirty="0"/>
              <a:t>Look for natural platforms for climbing turns or switchbacks. They save construction costs and better fit the trail to the land.</a:t>
            </a:r>
          </a:p>
          <a:p>
            <a:pPr marL="0" indent="0">
              <a:buNone/>
            </a:pPr>
            <a:r>
              <a:rPr lang="en-US" sz="2000" dirty="0"/>
              <a:t>Cross ravines at an angle rather than going straight up and down the ravine banks.</a:t>
            </a:r>
            <a:br>
              <a:rPr lang="en-US" sz="2000" dirty="0"/>
            </a:br>
            <a:br>
              <a:rPr lang="en-US" sz="2000" dirty="0"/>
            </a:br>
            <a:r>
              <a:rPr lang="en-US" sz="2000" dirty="0"/>
              <a:t>Flag locations for grade reversals. Look for small draws to locate grade reversals. The trail should climb gently for a few feet on each side of the draw.</a:t>
            </a:r>
            <a:br>
              <a:rPr lang="en-US" sz="2000" dirty="0"/>
            </a:br>
            <a:br>
              <a:rPr lang="en-US" sz="2000" dirty="0"/>
            </a:br>
            <a:r>
              <a:rPr lang="en-US" sz="2000" dirty="0"/>
              <a:t>Avoid laying a trail out on flat terrain because water has no place to drain.</a:t>
            </a:r>
          </a:p>
        </p:txBody>
      </p:sp>
      <p:sp>
        <p:nvSpPr>
          <p:cNvPr id="4" name="Date Placeholder 3">
            <a:extLst>
              <a:ext uri="{FF2B5EF4-FFF2-40B4-BE49-F238E27FC236}">
                <a16:creationId xmlns:a16="http://schemas.microsoft.com/office/drawing/2014/main" id="{0F23FFE4-F72B-4D3B-9966-8FA443293598}"/>
              </a:ext>
            </a:extLst>
          </p:cNvPr>
          <p:cNvSpPr>
            <a:spLocks noGrp="1"/>
          </p:cNvSpPr>
          <p:nvPr>
            <p:ph type="dt" sz="half" idx="10"/>
          </p:nvPr>
        </p:nvSpPr>
        <p:spPr/>
        <p:txBody>
          <a:bodyPr/>
          <a:lstStyle/>
          <a:p>
            <a:fld id="{51CCF591-2A59-406A-A287-D8305AF2F34C}" type="datetime1">
              <a:rPr lang="en-US" smtClean="0"/>
              <a:t>8/30/2023</a:t>
            </a:fld>
            <a:endParaRPr lang="en-US"/>
          </a:p>
        </p:txBody>
      </p:sp>
      <p:sp>
        <p:nvSpPr>
          <p:cNvPr id="5" name="Slide Number Placeholder 4">
            <a:extLst>
              <a:ext uri="{FF2B5EF4-FFF2-40B4-BE49-F238E27FC236}">
                <a16:creationId xmlns:a16="http://schemas.microsoft.com/office/drawing/2014/main" id="{9179CD7D-0F1E-40E0-9E9D-1B02643D0383}"/>
              </a:ext>
            </a:extLst>
          </p:cNvPr>
          <p:cNvSpPr>
            <a:spLocks noGrp="1"/>
          </p:cNvSpPr>
          <p:nvPr>
            <p:ph type="sldNum" sz="quarter" idx="12"/>
          </p:nvPr>
        </p:nvSpPr>
        <p:spPr/>
        <p:txBody>
          <a:bodyPr/>
          <a:lstStyle/>
          <a:p>
            <a:fld id="{DF28FB93-0A08-4E7D-8E63-9EFA29F1E093}" type="slidenum">
              <a:rPr lang="en-US" smtClean="0"/>
              <a:pPr/>
              <a:t>39</a:t>
            </a:fld>
            <a:endParaRPr lang="en-US"/>
          </a:p>
        </p:txBody>
      </p:sp>
    </p:spTree>
    <p:extLst>
      <p:ext uri="{BB962C8B-B14F-4D97-AF65-F5344CB8AC3E}">
        <p14:creationId xmlns:p14="http://schemas.microsoft.com/office/powerpoint/2010/main" val="21808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CE5591-7BD1-99BF-E06F-E4BFC11D6829}"/>
              </a:ext>
            </a:extLst>
          </p:cNvPr>
          <p:cNvSpPr>
            <a:spLocks noGrp="1"/>
          </p:cNvSpPr>
          <p:nvPr>
            <p:ph type="title"/>
          </p:nvPr>
        </p:nvSpPr>
        <p:spPr/>
        <p:txBody>
          <a:bodyPr/>
          <a:lstStyle/>
          <a:p>
            <a:r>
              <a:rPr lang="en-US" dirty="0"/>
              <a:t>What we will discuss today…</a:t>
            </a:r>
          </a:p>
        </p:txBody>
      </p:sp>
      <p:sp>
        <p:nvSpPr>
          <p:cNvPr id="8" name="Content Placeholder 7">
            <a:extLst>
              <a:ext uri="{FF2B5EF4-FFF2-40B4-BE49-F238E27FC236}">
                <a16:creationId xmlns:a16="http://schemas.microsoft.com/office/drawing/2014/main" id="{806D6914-207D-FDC6-64CF-1636E73E06BA}"/>
              </a:ext>
            </a:extLst>
          </p:cNvPr>
          <p:cNvSpPr>
            <a:spLocks noGrp="1"/>
          </p:cNvSpPr>
          <p:nvPr>
            <p:ph idx="1"/>
          </p:nvPr>
        </p:nvSpPr>
        <p:spPr/>
        <p:txBody>
          <a:bodyPr/>
          <a:lstStyle/>
          <a:p>
            <a:r>
              <a:rPr lang="en-US" dirty="0"/>
              <a:t>Trail Crew Member Responsibilities</a:t>
            </a:r>
          </a:p>
          <a:p>
            <a:r>
              <a:rPr lang="en-US" dirty="0"/>
              <a:t>Crew Member Safety</a:t>
            </a:r>
          </a:p>
          <a:p>
            <a:r>
              <a:rPr lang="en-US" dirty="0"/>
              <a:t>Understanding Trails and Hydrology</a:t>
            </a:r>
          </a:p>
          <a:p>
            <a:r>
              <a:rPr lang="en-US" dirty="0"/>
              <a:t>Trail Structures</a:t>
            </a:r>
          </a:p>
          <a:p>
            <a:r>
              <a:rPr lang="en-US" dirty="0"/>
              <a:t>Trail Design</a:t>
            </a:r>
          </a:p>
          <a:p>
            <a:r>
              <a:rPr lang="en-US" dirty="0"/>
              <a:t>Trail Maintenance</a:t>
            </a:r>
          </a:p>
          <a:p>
            <a:endParaRPr lang="en-US" dirty="0"/>
          </a:p>
          <a:p>
            <a:endParaRPr lang="en-US" dirty="0"/>
          </a:p>
        </p:txBody>
      </p:sp>
      <p:sp>
        <p:nvSpPr>
          <p:cNvPr id="4" name="Date Placeholder 3">
            <a:extLst>
              <a:ext uri="{FF2B5EF4-FFF2-40B4-BE49-F238E27FC236}">
                <a16:creationId xmlns:a16="http://schemas.microsoft.com/office/drawing/2014/main" id="{D05EE742-C573-B39D-6EA0-5DD67D9C99B3}"/>
              </a:ext>
            </a:extLst>
          </p:cNvPr>
          <p:cNvSpPr>
            <a:spLocks noGrp="1"/>
          </p:cNvSpPr>
          <p:nvPr>
            <p:ph type="dt" sz="half" idx="10"/>
          </p:nvPr>
        </p:nvSpPr>
        <p:spPr/>
        <p:txBody>
          <a:bodyPr/>
          <a:lstStyle/>
          <a:p>
            <a:fld id="{0E8B4297-B63C-4469-AB32-85173A44D0F6}" type="datetime1">
              <a:rPr lang="en-US" smtClean="0"/>
              <a:t>8/30/2023</a:t>
            </a:fld>
            <a:endParaRPr lang="en-US"/>
          </a:p>
        </p:txBody>
      </p:sp>
      <p:sp>
        <p:nvSpPr>
          <p:cNvPr id="5" name="Slide Number Placeholder 4">
            <a:extLst>
              <a:ext uri="{FF2B5EF4-FFF2-40B4-BE49-F238E27FC236}">
                <a16:creationId xmlns:a16="http://schemas.microsoft.com/office/drawing/2014/main" id="{0C132E99-120C-708D-80C8-412F3E277477}"/>
              </a:ext>
            </a:extLst>
          </p:cNvPr>
          <p:cNvSpPr>
            <a:spLocks noGrp="1"/>
          </p:cNvSpPr>
          <p:nvPr>
            <p:ph type="sldNum" sz="quarter" idx="12"/>
          </p:nvPr>
        </p:nvSpPr>
        <p:spPr/>
        <p:txBody>
          <a:bodyPr/>
          <a:lstStyle/>
          <a:p>
            <a:fld id="{DF28FB93-0A08-4E7D-8E63-9EFA29F1E093}" type="slidenum">
              <a:rPr lang="en-US" smtClean="0"/>
              <a:pPr/>
              <a:t>4</a:t>
            </a:fld>
            <a:endParaRPr lang="en-US"/>
          </a:p>
        </p:txBody>
      </p:sp>
    </p:spTree>
    <p:extLst>
      <p:ext uri="{BB962C8B-B14F-4D97-AF65-F5344CB8AC3E}">
        <p14:creationId xmlns:p14="http://schemas.microsoft.com/office/powerpoint/2010/main" val="40058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A408-51D8-4F53-91BA-012F6AADD481}"/>
              </a:ext>
            </a:extLst>
          </p:cNvPr>
          <p:cNvSpPr>
            <a:spLocks noGrp="1"/>
          </p:cNvSpPr>
          <p:nvPr>
            <p:ph type="title"/>
          </p:nvPr>
        </p:nvSpPr>
        <p:spPr>
          <a:xfrm>
            <a:off x="608012" y="563562"/>
            <a:ext cx="10287001" cy="1189038"/>
          </a:xfrm>
        </p:spPr>
        <p:txBody>
          <a:bodyPr/>
          <a:lstStyle/>
          <a:p>
            <a:r>
              <a:rPr lang="en-US" dirty="0"/>
              <a:t>5 Essential Elements of Sustainable Trails </a:t>
            </a:r>
          </a:p>
        </p:txBody>
      </p:sp>
      <p:sp>
        <p:nvSpPr>
          <p:cNvPr id="3" name="Content Placeholder 2">
            <a:extLst>
              <a:ext uri="{FF2B5EF4-FFF2-40B4-BE49-F238E27FC236}">
                <a16:creationId xmlns:a16="http://schemas.microsoft.com/office/drawing/2014/main" id="{B0179752-FBAD-467E-917F-5C05D7ADCE24}"/>
              </a:ext>
            </a:extLst>
          </p:cNvPr>
          <p:cNvSpPr>
            <a:spLocks noGrp="1"/>
          </p:cNvSpPr>
          <p:nvPr>
            <p:ph idx="1"/>
          </p:nvPr>
        </p:nvSpPr>
        <p:spPr>
          <a:xfrm>
            <a:off x="608012" y="1981200"/>
            <a:ext cx="10820400" cy="4191000"/>
          </a:xfrm>
        </p:spPr>
        <p:txBody>
          <a:bodyPr>
            <a:normAutofit fontScale="85000" lnSpcReduction="20000"/>
          </a:bodyPr>
          <a:lstStyle/>
          <a:p>
            <a:pPr marL="457200" indent="-457200">
              <a:buFont typeface="+mj-lt"/>
              <a:buAutoNum type="arabicPeriod"/>
            </a:pPr>
            <a:r>
              <a:rPr lang="en-US" dirty="0"/>
              <a:t>The Half Rule: A trail’s grade should not exceed half the grade of the hillside or side-slope that the trail traverses.</a:t>
            </a:r>
          </a:p>
          <a:p>
            <a:pPr marL="457200" indent="-457200">
              <a:buFont typeface="+mj-lt"/>
              <a:buAutoNum type="arabicPeriod"/>
            </a:pPr>
            <a:r>
              <a:rPr lang="en-US" dirty="0"/>
              <a:t>The Ten Percent Average Guideline: Generally, an overall (average) trail grade of 10 percent or less is sustainable.</a:t>
            </a:r>
          </a:p>
          <a:p>
            <a:pPr marL="457200" indent="-457200">
              <a:buFont typeface="+mj-lt"/>
              <a:buAutoNum type="arabicPeriod"/>
            </a:pPr>
            <a:r>
              <a:rPr lang="en-US" dirty="0"/>
              <a:t>Maximum Sustainable Grade: Although maximum sustainable trail is usually around 15 to 20 percent, it is site-specific and dependent on a number of factors – including: the Half Rule, Soil Type, Tread Make-up, Annual Rain/Snowfall, Grade Reversals, Types of Users, Number of Users, and Difficulty Level.</a:t>
            </a:r>
          </a:p>
          <a:p>
            <a:pPr marL="457200" indent="-457200">
              <a:buFont typeface="+mj-lt"/>
              <a:buAutoNum type="arabicPeriod"/>
            </a:pPr>
            <a:r>
              <a:rPr lang="en-US" dirty="0"/>
              <a:t>Grade Reversals: A grade reversal is a spot at which a climbing trail levels out and drops subtly for 10 to 50 feet before rising again – water exits the trail tread at the low point of a grade reversal.</a:t>
            </a:r>
          </a:p>
          <a:p>
            <a:pPr marL="457200" indent="-457200">
              <a:buFont typeface="+mj-lt"/>
              <a:buAutoNum type="arabicPeriod"/>
            </a:pPr>
            <a:r>
              <a:rPr lang="en-US" dirty="0"/>
              <a:t>Outslope: As the trail contours across a hillside, the downhill or outer edge of the trail</a:t>
            </a:r>
            <a:r>
              <a:rPr lang="en-US" dirty="0">
                <a:highlight>
                  <a:srgbClr val="FFFF00"/>
                </a:highlight>
              </a:rPr>
              <a:t>’</a:t>
            </a:r>
            <a:r>
              <a:rPr lang="en-US" dirty="0"/>
              <a:t>s tread should be slightly lower than the inside edge – by about five percent. Outslope encourages water to sheet across the trail rather than traveling down the trail’s center.</a:t>
            </a:r>
          </a:p>
          <a:p>
            <a:endParaRPr lang="en-US" dirty="0"/>
          </a:p>
        </p:txBody>
      </p:sp>
      <p:pic>
        <p:nvPicPr>
          <p:cNvPr id="5" name="Picture 4">
            <a:extLst>
              <a:ext uri="{FF2B5EF4-FFF2-40B4-BE49-F238E27FC236}">
                <a16:creationId xmlns:a16="http://schemas.microsoft.com/office/drawing/2014/main" id="{0D579B83-ABDA-4321-B9E0-FE8B8CBCF9B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9675812" y="5705475"/>
            <a:ext cx="1524000" cy="504825"/>
          </a:xfrm>
          <a:prstGeom prst="rect">
            <a:avLst/>
          </a:prstGeom>
        </p:spPr>
      </p:pic>
      <p:sp>
        <p:nvSpPr>
          <p:cNvPr id="4" name="Date Placeholder 3">
            <a:extLst>
              <a:ext uri="{FF2B5EF4-FFF2-40B4-BE49-F238E27FC236}">
                <a16:creationId xmlns:a16="http://schemas.microsoft.com/office/drawing/2014/main" id="{612E0AE3-726D-4785-BCEA-0C091820EA2D}"/>
              </a:ext>
            </a:extLst>
          </p:cNvPr>
          <p:cNvSpPr>
            <a:spLocks noGrp="1"/>
          </p:cNvSpPr>
          <p:nvPr>
            <p:ph type="dt" sz="half" idx="10"/>
          </p:nvPr>
        </p:nvSpPr>
        <p:spPr/>
        <p:txBody>
          <a:bodyPr/>
          <a:lstStyle/>
          <a:p>
            <a:fld id="{F3E4A472-84A4-4AD8-80D2-8413651E03B8}" type="datetime1">
              <a:rPr lang="en-US" smtClean="0"/>
              <a:t>8/30/2023</a:t>
            </a:fld>
            <a:endParaRPr lang="en-US"/>
          </a:p>
        </p:txBody>
      </p:sp>
      <p:sp>
        <p:nvSpPr>
          <p:cNvPr id="6" name="Slide Number Placeholder 5">
            <a:extLst>
              <a:ext uri="{FF2B5EF4-FFF2-40B4-BE49-F238E27FC236}">
                <a16:creationId xmlns:a16="http://schemas.microsoft.com/office/drawing/2014/main" id="{7312D841-791E-4107-89F7-3DF14CE4DD02}"/>
              </a:ext>
            </a:extLst>
          </p:cNvPr>
          <p:cNvSpPr>
            <a:spLocks noGrp="1"/>
          </p:cNvSpPr>
          <p:nvPr>
            <p:ph type="sldNum" sz="quarter" idx="12"/>
          </p:nvPr>
        </p:nvSpPr>
        <p:spPr/>
        <p:txBody>
          <a:bodyPr/>
          <a:lstStyle/>
          <a:p>
            <a:fld id="{DF28FB93-0A08-4E7D-8E63-9EFA29F1E093}" type="slidenum">
              <a:rPr lang="en-US" smtClean="0"/>
              <a:pPr/>
              <a:t>40</a:t>
            </a:fld>
            <a:endParaRPr lang="en-US"/>
          </a:p>
        </p:txBody>
      </p:sp>
    </p:spTree>
    <p:extLst>
      <p:ext uri="{BB962C8B-B14F-4D97-AF65-F5344CB8AC3E}">
        <p14:creationId xmlns:p14="http://schemas.microsoft.com/office/powerpoint/2010/main" val="293408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EE94-1C67-400D-9654-FD9CEF570C7F}"/>
              </a:ext>
            </a:extLst>
          </p:cNvPr>
          <p:cNvSpPr>
            <a:spLocks noGrp="1"/>
          </p:cNvSpPr>
          <p:nvPr>
            <p:ph type="title"/>
          </p:nvPr>
        </p:nvSpPr>
        <p:spPr/>
        <p:txBody>
          <a:bodyPr vert="horz" lIns="91440" tIns="45720" rIns="91440" bIns="45720" rtlCol="0" anchor="b">
            <a:normAutofit/>
          </a:bodyPr>
          <a:lstStyle/>
          <a:p>
            <a:r>
              <a:rPr lang="en-US" dirty="0"/>
              <a:t>The Half Rule</a:t>
            </a:r>
          </a:p>
        </p:txBody>
      </p:sp>
      <p:pic>
        <p:nvPicPr>
          <p:cNvPr id="5" name="Content Placeholder 4" descr="A picture containing outdoor, flock, snow, group&#10;&#10;Description automatically generated">
            <a:extLst>
              <a:ext uri="{FF2B5EF4-FFF2-40B4-BE49-F238E27FC236}">
                <a16:creationId xmlns:a16="http://schemas.microsoft.com/office/drawing/2014/main" id="{057CE9A0-C805-4922-AB80-91A1DFAC7A5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2396" y="1981200"/>
            <a:ext cx="4648200" cy="32165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F48126C6-7CF6-4B4F-9D1D-0C2C7CCB0F06}"/>
              </a:ext>
            </a:extLst>
          </p:cNvPr>
          <p:cNvSpPr txBox="1"/>
          <p:nvPr/>
        </p:nvSpPr>
        <p:spPr>
          <a:xfrm>
            <a:off x="1272804" y="1981201"/>
            <a:ext cx="4516807" cy="3505200"/>
          </a:xfrm>
          <a:prstGeom prst="rect">
            <a:avLst/>
          </a:prstGeom>
        </p:spPr>
        <p:txBody>
          <a:bodyPr vert="horz" lIns="91440" tIns="45720" rIns="91440" bIns="45720" rtlCol="0">
            <a:normAutofit/>
          </a:bodyPr>
          <a:lstStyle/>
          <a:p>
            <a:pPr marL="285750" indent="-285750">
              <a:lnSpc>
                <a:spcPct val="90000"/>
              </a:lnSpc>
              <a:spcAft>
                <a:spcPts val="600"/>
              </a:spcAft>
              <a:buSzPct val="90000"/>
              <a:buFont typeface="Arial" panose="020B0604020202020204" pitchFamily="34" charset="0"/>
              <a:buChar char="•"/>
            </a:pPr>
            <a:r>
              <a:rPr lang="en-US" sz="2000" kern="1200" dirty="0">
                <a:latin typeface="+mn-lt"/>
                <a:ea typeface="+mn-ea"/>
                <a:cs typeface="+mn-cs"/>
              </a:rPr>
              <a:t>The half rule says that the trail grade should be no more than half the side slope grade.</a:t>
            </a:r>
          </a:p>
          <a:p>
            <a:pPr marL="285750" indent="-285750">
              <a:lnSpc>
                <a:spcPct val="90000"/>
              </a:lnSpc>
              <a:spcAft>
                <a:spcPts val="600"/>
              </a:spcAft>
              <a:buSzPct val="90000"/>
              <a:buFont typeface="Arial" panose="020B0604020202020204" pitchFamily="34" charset="0"/>
              <a:buChar char="•"/>
            </a:pPr>
            <a:r>
              <a:rPr lang="en-US" sz="2000" kern="1200" dirty="0">
                <a:latin typeface="+mn-lt"/>
                <a:ea typeface="+mn-ea"/>
                <a:cs typeface="+mn-cs"/>
              </a:rPr>
              <a:t>This rule really helps when putting trails on gentle side slopes. </a:t>
            </a:r>
          </a:p>
          <a:p>
            <a:pPr marL="285750" indent="-285750">
              <a:lnSpc>
                <a:spcPct val="90000"/>
              </a:lnSpc>
              <a:spcAft>
                <a:spcPts val="600"/>
              </a:spcAft>
              <a:buSzPct val="90000"/>
              <a:buFont typeface="Arial" panose="020B0604020202020204" pitchFamily="34" charset="0"/>
              <a:buChar char="•"/>
            </a:pPr>
            <a:r>
              <a:rPr lang="en-US" sz="2000" kern="1200" dirty="0">
                <a:latin typeface="+mn-lt"/>
                <a:ea typeface="+mn-ea"/>
                <a:cs typeface="+mn-cs"/>
              </a:rPr>
              <a:t>For example, if you're working on a hill with a 6-percent sideslope, your trail grade should be no more than 3 percent. </a:t>
            </a:r>
          </a:p>
          <a:p>
            <a:pPr marL="285750" indent="-285750">
              <a:lnSpc>
                <a:spcPct val="90000"/>
              </a:lnSpc>
              <a:spcAft>
                <a:spcPts val="600"/>
              </a:spcAft>
              <a:buSzPct val="90000"/>
              <a:buFont typeface="Arial" panose="020B0604020202020204" pitchFamily="34" charset="0"/>
              <a:buChar char="•"/>
            </a:pPr>
            <a:r>
              <a:rPr lang="en-US" sz="2000" kern="1200" dirty="0">
                <a:latin typeface="+mn-lt"/>
                <a:ea typeface="+mn-ea"/>
                <a:cs typeface="+mn-cs"/>
              </a:rPr>
              <a:t>If the trail is any steeper, it will be a fall-line trail.</a:t>
            </a:r>
          </a:p>
        </p:txBody>
      </p:sp>
      <p:sp>
        <p:nvSpPr>
          <p:cNvPr id="4" name="Date Placeholder 3">
            <a:extLst>
              <a:ext uri="{FF2B5EF4-FFF2-40B4-BE49-F238E27FC236}">
                <a16:creationId xmlns:a16="http://schemas.microsoft.com/office/drawing/2014/main" id="{D1C9C756-D035-45A4-BA9C-DF2EA5EC86D7}"/>
              </a:ext>
            </a:extLst>
          </p:cNvPr>
          <p:cNvSpPr>
            <a:spLocks noGrp="1"/>
          </p:cNvSpPr>
          <p:nvPr>
            <p:ph type="dt" sz="half" idx="10"/>
          </p:nvPr>
        </p:nvSpPr>
        <p:spPr/>
        <p:txBody>
          <a:bodyPr/>
          <a:lstStyle/>
          <a:p>
            <a:fld id="{A32646E3-C7F2-4BC7-8434-DFE75B231FA3}" type="datetime1">
              <a:rPr lang="en-US" smtClean="0"/>
              <a:t>8/30/2023</a:t>
            </a:fld>
            <a:endParaRPr lang="en-US"/>
          </a:p>
        </p:txBody>
      </p:sp>
      <p:sp>
        <p:nvSpPr>
          <p:cNvPr id="7" name="Slide Number Placeholder 6">
            <a:extLst>
              <a:ext uri="{FF2B5EF4-FFF2-40B4-BE49-F238E27FC236}">
                <a16:creationId xmlns:a16="http://schemas.microsoft.com/office/drawing/2014/main" id="{5042E63F-9A8E-4C68-A04A-F74A38037F8B}"/>
              </a:ext>
            </a:extLst>
          </p:cNvPr>
          <p:cNvSpPr>
            <a:spLocks noGrp="1"/>
          </p:cNvSpPr>
          <p:nvPr>
            <p:ph type="sldNum" sz="quarter" idx="12"/>
          </p:nvPr>
        </p:nvSpPr>
        <p:spPr/>
        <p:txBody>
          <a:bodyPr/>
          <a:lstStyle/>
          <a:p>
            <a:fld id="{DF28FB93-0A08-4E7D-8E63-9EFA29F1E093}" type="slidenum">
              <a:rPr lang="en-US" smtClean="0"/>
              <a:pPr/>
              <a:t>41</a:t>
            </a:fld>
            <a:endParaRPr lang="en-US"/>
          </a:p>
        </p:txBody>
      </p:sp>
    </p:spTree>
    <p:extLst>
      <p:ext uri="{BB962C8B-B14F-4D97-AF65-F5344CB8AC3E}">
        <p14:creationId xmlns:p14="http://schemas.microsoft.com/office/powerpoint/2010/main" val="134861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3C0727-F1F4-133D-1957-2F89AFA05539}"/>
              </a:ext>
            </a:extLst>
          </p:cNvPr>
          <p:cNvSpPr>
            <a:spLocks noGrp="1"/>
          </p:cNvSpPr>
          <p:nvPr>
            <p:ph type="title"/>
          </p:nvPr>
        </p:nvSpPr>
        <p:spPr/>
        <p:txBody>
          <a:bodyPr/>
          <a:lstStyle/>
          <a:p>
            <a:r>
              <a:rPr lang="en-US" dirty="0"/>
              <a:t>Trail Maintenance</a:t>
            </a:r>
          </a:p>
        </p:txBody>
      </p:sp>
      <p:sp>
        <p:nvSpPr>
          <p:cNvPr id="8" name="Text Placeholder 7">
            <a:extLst>
              <a:ext uri="{FF2B5EF4-FFF2-40B4-BE49-F238E27FC236}">
                <a16:creationId xmlns:a16="http://schemas.microsoft.com/office/drawing/2014/main" id="{0F89FB00-14DA-FD40-54BB-E0FC5917F74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94023DA-DAF8-C98F-B2E3-C8C6D8797DD5}"/>
              </a:ext>
            </a:extLst>
          </p:cNvPr>
          <p:cNvSpPr>
            <a:spLocks noGrp="1"/>
          </p:cNvSpPr>
          <p:nvPr>
            <p:ph type="dt" sz="half" idx="10"/>
          </p:nvPr>
        </p:nvSpPr>
        <p:spPr/>
        <p:txBody>
          <a:bodyPr/>
          <a:lstStyle/>
          <a:p>
            <a:fld id="{0E8B4297-B63C-4469-AB32-85173A44D0F6}" type="datetime1">
              <a:rPr lang="en-US" smtClean="0"/>
              <a:t>8/30/2023</a:t>
            </a:fld>
            <a:endParaRPr lang="en-US"/>
          </a:p>
        </p:txBody>
      </p:sp>
      <p:sp>
        <p:nvSpPr>
          <p:cNvPr id="5" name="Slide Number Placeholder 4">
            <a:extLst>
              <a:ext uri="{FF2B5EF4-FFF2-40B4-BE49-F238E27FC236}">
                <a16:creationId xmlns:a16="http://schemas.microsoft.com/office/drawing/2014/main" id="{4D317AA9-6EA1-7F88-59D3-3FAF922A1BFA}"/>
              </a:ext>
            </a:extLst>
          </p:cNvPr>
          <p:cNvSpPr>
            <a:spLocks noGrp="1"/>
          </p:cNvSpPr>
          <p:nvPr>
            <p:ph type="sldNum" sz="quarter" idx="12"/>
          </p:nvPr>
        </p:nvSpPr>
        <p:spPr/>
        <p:txBody>
          <a:bodyPr/>
          <a:lstStyle/>
          <a:p>
            <a:fld id="{DF28FB93-0A08-4E7D-8E63-9EFA29F1E093}" type="slidenum">
              <a:rPr lang="en-US" smtClean="0"/>
              <a:pPr/>
              <a:t>42</a:t>
            </a:fld>
            <a:endParaRPr lang="en-US"/>
          </a:p>
        </p:txBody>
      </p:sp>
    </p:spTree>
    <p:extLst>
      <p:ext uri="{BB962C8B-B14F-4D97-AF65-F5344CB8AC3E}">
        <p14:creationId xmlns:p14="http://schemas.microsoft.com/office/powerpoint/2010/main" val="235075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98D4-1BC2-486C-B129-152B2A242C47}"/>
              </a:ext>
            </a:extLst>
          </p:cNvPr>
          <p:cNvSpPr>
            <a:spLocks noGrp="1"/>
          </p:cNvSpPr>
          <p:nvPr>
            <p:ph type="title"/>
          </p:nvPr>
        </p:nvSpPr>
        <p:spPr/>
        <p:txBody>
          <a:bodyPr/>
          <a:lstStyle/>
          <a:p>
            <a:r>
              <a:rPr lang="en-US" dirty="0"/>
              <a:t>Trail Maintenance</a:t>
            </a:r>
          </a:p>
        </p:txBody>
      </p:sp>
      <p:sp>
        <p:nvSpPr>
          <p:cNvPr id="5" name="Content Placeholder 4">
            <a:extLst>
              <a:ext uri="{FF2B5EF4-FFF2-40B4-BE49-F238E27FC236}">
                <a16:creationId xmlns:a16="http://schemas.microsoft.com/office/drawing/2014/main" id="{F2603EC6-C8D2-44DA-B43A-AA1EC67AE032}"/>
              </a:ext>
            </a:extLst>
          </p:cNvPr>
          <p:cNvSpPr>
            <a:spLocks noGrp="1"/>
          </p:cNvSpPr>
          <p:nvPr>
            <p:ph sz="half" idx="1"/>
          </p:nvPr>
        </p:nvSpPr>
        <p:spPr>
          <a:xfrm>
            <a:off x="1293813" y="1981200"/>
            <a:ext cx="5257799" cy="4191000"/>
          </a:xfrm>
        </p:spPr>
        <p:txBody>
          <a:bodyPr>
            <a:noAutofit/>
          </a:bodyPr>
          <a:lstStyle/>
          <a:p>
            <a:r>
              <a:rPr lang="en-US" sz="2000" dirty="0"/>
              <a:t>Correct truly unsafe situations. </a:t>
            </a:r>
          </a:p>
          <a:p>
            <a:r>
              <a:rPr lang="en-US" sz="2000" dirty="0"/>
              <a:t>Correct problems that are causing significant trail damage, such as erosion.</a:t>
            </a:r>
          </a:p>
          <a:p>
            <a:r>
              <a:rPr lang="en-US" sz="2000" dirty="0"/>
              <a:t>Restore the trail to the planned design standard. </a:t>
            </a:r>
          </a:p>
          <a:p>
            <a:r>
              <a:rPr lang="en-US" sz="2000" dirty="0"/>
              <a:t>Actions can range from simply adding reassurance markers along a trail to a full-blown reroute of poorly designed sections of eroded trail.</a:t>
            </a:r>
          </a:p>
          <a:p>
            <a:r>
              <a:rPr lang="en-US" sz="2000" dirty="0"/>
              <a:t>Whatever the priority, maintain the trail when the need is first noticed to prevent more severe and costly damage later.</a:t>
            </a:r>
          </a:p>
        </p:txBody>
      </p:sp>
      <p:pic>
        <p:nvPicPr>
          <p:cNvPr id="8" name="Content Placeholder 7">
            <a:extLst>
              <a:ext uri="{FF2B5EF4-FFF2-40B4-BE49-F238E27FC236}">
                <a16:creationId xmlns:a16="http://schemas.microsoft.com/office/drawing/2014/main" id="{E3F1808D-FB5C-4BD8-B4E5-8B752356DFB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99288" y="1981200"/>
            <a:ext cx="3143250" cy="4191000"/>
          </a:xfrm>
        </p:spPr>
      </p:pic>
      <p:sp>
        <p:nvSpPr>
          <p:cNvPr id="9" name="Date Placeholder 8">
            <a:extLst>
              <a:ext uri="{FF2B5EF4-FFF2-40B4-BE49-F238E27FC236}">
                <a16:creationId xmlns:a16="http://schemas.microsoft.com/office/drawing/2014/main" id="{9F18FDBC-735D-434F-BE78-AF4F16BD944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7FC5CB-7402-43DF-B7CB-F06164B66666}" type="datetime1">
              <a:rPr kumimoji="0" lang="en-US" sz="9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8/30/2023</a:t>
            </a:fld>
            <a:endParaRPr kumimoji="0" lang="en-US" sz="900" b="0" i="0" u="none" strike="noStrike" kern="1200" cap="none" spc="0" normalizeH="0" baseline="0" noProof="0">
              <a:ln>
                <a:noFill/>
              </a:ln>
              <a:solidFill>
                <a:srgbClr val="404040"/>
              </a:solidFill>
              <a:effectLst/>
              <a:uLnTx/>
              <a:uFillTx/>
              <a:latin typeface="Cambria"/>
              <a:ea typeface="+mn-ea"/>
              <a:cs typeface="+mn-cs"/>
            </a:endParaRPr>
          </a:p>
        </p:txBody>
      </p:sp>
      <p:sp>
        <p:nvSpPr>
          <p:cNvPr id="10" name="Slide Number Placeholder 9">
            <a:extLst>
              <a:ext uri="{FF2B5EF4-FFF2-40B4-BE49-F238E27FC236}">
                <a16:creationId xmlns:a16="http://schemas.microsoft.com/office/drawing/2014/main" id="{1DC67594-B5D4-488E-91B8-567D37026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9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196936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 a trail from erosion</a:t>
            </a:r>
          </a:p>
        </p:txBody>
      </p:sp>
      <p:sp>
        <p:nvSpPr>
          <p:cNvPr id="3" name="Content Placeholder 2"/>
          <p:cNvSpPr>
            <a:spLocks noGrp="1"/>
          </p:cNvSpPr>
          <p:nvPr>
            <p:ph sz="half" idx="1"/>
          </p:nvPr>
        </p:nvSpPr>
        <p:spPr>
          <a:xfrm>
            <a:off x="1293813" y="1981200"/>
            <a:ext cx="5105399" cy="4038600"/>
          </a:xfrm>
        </p:spPr>
        <p:txBody>
          <a:bodyPr>
            <a:normAutofit/>
          </a:bodyPr>
          <a:lstStyle/>
          <a:p>
            <a:pPr marL="0" indent="0">
              <a:buNone/>
            </a:pPr>
            <a:r>
              <a:rPr lang="en-US" sz="2000" dirty="0"/>
              <a:t>To protect a trail from erosion, 3 things need to happen: </a:t>
            </a:r>
          </a:p>
          <a:p>
            <a:pPr marL="457200" indent="-457200">
              <a:buAutoNum type="arabicParenR"/>
            </a:pPr>
            <a:r>
              <a:rPr lang="en-US" sz="2000" dirty="0"/>
              <a:t>Reduce the amount of water running down a trail; </a:t>
            </a:r>
          </a:p>
          <a:p>
            <a:pPr marL="457200" indent="-457200">
              <a:buAutoNum type="arabicParenR"/>
            </a:pPr>
            <a:r>
              <a:rPr lang="en-US" sz="2000" dirty="0"/>
              <a:t>Reduce the speed of the water moving down a trail; and </a:t>
            </a:r>
          </a:p>
          <a:p>
            <a:pPr marL="457200" indent="-457200">
              <a:buAutoNum type="arabicParenR"/>
            </a:pPr>
            <a:r>
              <a:rPr lang="en-US" sz="2000" dirty="0"/>
              <a:t>Reduce the erosive force of users’ feet loosening the soil. </a:t>
            </a:r>
          </a:p>
        </p:txBody>
      </p:sp>
      <p:pic>
        <p:nvPicPr>
          <p:cNvPr id="5" name="Content Placeholder 4"/>
          <p:cNvPicPr>
            <a:picLocks noGrp="1"/>
          </p:cNvPicPr>
          <p:nvPr>
            <p:ph sz="half" idx="2"/>
          </p:nvPr>
        </p:nvPicPr>
        <p:blipFill rotWithShape="1">
          <a:blip r:embed="rId2" cstate="print">
            <a:extLst>
              <a:ext uri="{28A0092B-C50C-407E-A947-70E740481C1C}">
                <a14:useLocalDpi xmlns:a14="http://schemas.microsoft.com/office/drawing/2010/main" val="0"/>
              </a:ext>
            </a:extLst>
          </a:blip>
          <a:srcRect r="57377"/>
          <a:stretch/>
        </p:blipFill>
        <p:spPr bwMode="auto">
          <a:xfrm>
            <a:off x="7542212" y="1905000"/>
            <a:ext cx="3276600" cy="4323625"/>
          </a:xfrm>
          <a:prstGeom prst="rect">
            <a:avLst/>
          </a:prstGeom>
          <a:ln>
            <a:noFill/>
          </a:ln>
          <a:extLst>
            <a:ext uri="{53640926-AAD7-44D8-BBD7-CCE9431645EC}">
              <a14:shadowObscured xmlns:a14="http://schemas.microsoft.com/office/drawing/2010/main"/>
            </a:ext>
          </a:extLst>
        </p:spPr>
      </p:pic>
      <p:sp>
        <p:nvSpPr>
          <p:cNvPr id="7" name="Date Placeholder 6">
            <a:extLst>
              <a:ext uri="{FF2B5EF4-FFF2-40B4-BE49-F238E27FC236}">
                <a16:creationId xmlns:a16="http://schemas.microsoft.com/office/drawing/2014/main" id="{01F71747-3168-4CBD-83C7-67649E0EE61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F658-7B15-4FCE-9510-86D9C05CFE41}" type="datetime1">
              <a:rPr kumimoji="0" lang="en-US" sz="9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8/30/2023</a:t>
            </a:fld>
            <a:endParaRPr kumimoji="0" lang="en-US" sz="900" b="0" i="0" u="none" strike="noStrike" kern="1200" cap="none" spc="0" normalizeH="0" baseline="0" noProof="0">
              <a:ln>
                <a:noFill/>
              </a:ln>
              <a:solidFill>
                <a:srgbClr val="404040"/>
              </a:solidFill>
              <a:effectLst/>
              <a:uLnTx/>
              <a:uFillTx/>
              <a:latin typeface="Cambria"/>
              <a:ea typeface="+mn-ea"/>
              <a:cs typeface="+mn-cs"/>
            </a:endParaRPr>
          </a:p>
        </p:txBody>
      </p:sp>
      <p:sp>
        <p:nvSpPr>
          <p:cNvPr id="8" name="Slide Number Placeholder 7">
            <a:extLst>
              <a:ext uri="{FF2B5EF4-FFF2-40B4-BE49-F238E27FC236}">
                <a16:creationId xmlns:a16="http://schemas.microsoft.com/office/drawing/2014/main" id="{00CB0D4D-185E-4EFD-AE02-CFEF481A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9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25674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chor="b">
            <a:normAutofit/>
          </a:bodyPr>
          <a:lstStyle/>
          <a:p>
            <a:r>
              <a:rPr lang="en-US" dirty="0"/>
              <a:t>Brushing</a:t>
            </a:r>
          </a:p>
        </p:txBody>
      </p:sp>
      <p:sp>
        <p:nvSpPr>
          <p:cNvPr id="15" name="Content Placeholder 14"/>
          <p:cNvSpPr>
            <a:spLocks noGrp="1"/>
          </p:cNvSpPr>
          <p:nvPr>
            <p:ph idx="1"/>
          </p:nvPr>
        </p:nvSpPr>
        <p:spPr/>
        <p:txBody>
          <a:bodyPr>
            <a:normAutofit/>
          </a:bodyPr>
          <a:lstStyle/>
          <a:p>
            <a:r>
              <a:rPr lang="en-US" dirty="0"/>
              <a:t>If time and budgets are tight, consider brushing only the uphill side of the trail. This approach keeps users off the trail's downhill edge and keeps the trail in place.</a:t>
            </a:r>
          </a:p>
          <a:p>
            <a:r>
              <a:rPr lang="en-US" dirty="0"/>
              <a:t>Scatter the resulting debris as far as practical. </a:t>
            </a:r>
          </a:p>
          <a:p>
            <a:r>
              <a:rPr lang="en-US" dirty="0"/>
              <a:t>Toss stems and branches so the cut ends lie away from the trail (they'll sail farther through brush as well). </a:t>
            </a:r>
          </a:p>
          <a:p>
            <a:r>
              <a:rPr lang="en-US" dirty="0"/>
              <a:t>Don't windrow the debris unless you really and truly commit to burn or otherwise remove it (and do this out of sight of the trail).</a:t>
            </a:r>
          </a:p>
          <a:p>
            <a:pPr marL="0" indent="0">
              <a:buNone/>
            </a:pPr>
            <a:endParaRPr lang="en-US" dirty="0"/>
          </a:p>
        </p:txBody>
      </p:sp>
      <p:sp>
        <p:nvSpPr>
          <p:cNvPr id="2" name="Date Placeholder 1">
            <a:extLst>
              <a:ext uri="{FF2B5EF4-FFF2-40B4-BE49-F238E27FC236}">
                <a16:creationId xmlns:a16="http://schemas.microsoft.com/office/drawing/2014/main" id="{EA9F7A70-BE94-4129-A2C6-4EC83985EC95}"/>
              </a:ext>
            </a:extLst>
          </p:cNvPr>
          <p:cNvSpPr>
            <a:spLocks noGrp="1"/>
          </p:cNvSpPr>
          <p:nvPr>
            <p:ph type="dt" sz="half" idx="10"/>
          </p:nvPr>
        </p:nvSpPr>
        <p:spPr/>
        <p:txBody>
          <a:bodyPr/>
          <a:lstStyle/>
          <a:p>
            <a:fld id="{AB0388BF-7D71-4D48-B859-4D0DE122BDC7}" type="datetime1">
              <a:rPr lang="en-US" smtClean="0"/>
              <a:t>8/30/2023</a:t>
            </a:fld>
            <a:endParaRPr lang="en-US"/>
          </a:p>
        </p:txBody>
      </p:sp>
      <p:sp>
        <p:nvSpPr>
          <p:cNvPr id="3" name="Slide Number Placeholder 2">
            <a:extLst>
              <a:ext uri="{FF2B5EF4-FFF2-40B4-BE49-F238E27FC236}">
                <a16:creationId xmlns:a16="http://schemas.microsoft.com/office/drawing/2014/main" id="{BEC3A1B1-3B60-4853-A6BA-FD195E8F5AA8}"/>
              </a:ext>
            </a:extLst>
          </p:cNvPr>
          <p:cNvSpPr>
            <a:spLocks noGrp="1"/>
          </p:cNvSpPr>
          <p:nvPr>
            <p:ph type="sldNum" sz="quarter" idx="12"/>
          </p:nvPr>
        </p:nvSpPr>
        <p:spPr/>
        <p:txBody>
          <a:bodyPr/>
          <a:lstStyle/>
          <a:p>
            <a:fld id="{DF28FB93-0A08-4E7D-8E63-9EFA29F1E093}" type="slidenum">
              <a:rPr lang="en-US" smtClean="0"/>
              <a:pPr/>
              <a:t>45</a:t>
            </a:fld>
            <a:endParaRPr lang="en-US"/>
          </a:p>
        </p:txBody>
      </p:sp>
    </p:spTree>
    <p:extLst>
      <p:ext uri="{BB962C8B-B14F-4D97-AF65-F5344CB8AC3E}">
        <p14:creationId xmlns:p14="http://schemas.microsoft.com/office/powerpoint/2010/main" val="243235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EAFAF4-9C00-6147-0E33-6D706FFDA0BF}"/>
              </a:ext>
            </a:extLst>
          </p:cNvPr>
          <p:cNvSpPr>
            <a:spLocks noGrp="1"/>
          </p:cNvSpPr>
          <p:nvPr>
            <p:ph type="title"/>
          </p:nvPr>
        </p:nvSpPr>
        <p:spPr/>
        <p:txBody>
          <a:bodyPr/>
          <a:lstStyle/>
          <a:p>
            <a:r>
              <a:rPr lang="en-US" dirty="0"/>
              <a:t>Brushing</a:t>
            </a:r>
          </a:p>
        </p:txBody>
      </p:sp>
      <p:sp>
        <p:nvSpPr>
          <p:cNvPr id="7" name="Text Placeholder 6">
            <a:extLst>
              <a:ext uri="{FF2B5EF4-FFF2-40B4-BE49-F238E27FC236}">
                <a16:creationId xmlns:a16="http://schemas.microsoft.com/office/drawing/2014/main" id="{D7DA8DE5-7AFE-9AF3-0F91-C4C74E741929}"/>
              </a:ext>
            </a:extLst>
          </p:cNvPr>
          <p:cNvSpPr>
            <a:spLocks noGrp="1"/>
          </p:cNvSpPr>
          <p:nvPr>
            <p:ph type="body" idx="1"/>
          </p:nvPr>
        </p:nvSpPr>
        <p:spPr/>
        <p:txBody>
          <a:bodyPr/>
          <a:lstStyle/>
          <a:p>
            <a:r>
              <a:rPr lang="en-US" dirty="0"/>
              <a:t>Before	</a:t>
            </a:r>
          </a:p>
        </p:txBody>
      </p:sp>
      <p:pic>
        <p:nvPicPr>
          <p:cNvPr id="12" name="Content Placeholder 11" descr="A picture containing outdoor, plant, person, hiking&#10;&#10;Description automatically generated">
            <a:extLst>
              <a:ext uri="{FF2B5EF4-FFF2-40B4-BE49-F238E27FC236}">
                <a16:creationId xmlns:a16="http://schemas.microsoft.com/office/drawing/2014/main" id="{1CADCDE3-34CE-5281-C4FA-7CA0B65B8D2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1939600" y="2655696"/>
            <a:ext cx="4105948" cy="3079461"/>
          </a:xfrm>
        </p:spPr>
      </p:pic>
      <p:sp>
        <p:nvSpPr>
          <p:cNvPr id="9" name="Text Placeholder 8">
            <a:extLst>
              <a:ext uri="{FF2B5EF4-FFF2-40B4-BE49-F238E27FC236}">
                <a16:creationId xmlns:a16="http://schemas.microsoft.com/office/drawing/2014/main" id="{3C484114-FB9A-4A0C-FF7D-BE45A40BFB1F}"/>
              </a:ext>
            </a:extLst>
          </p:cNvPr>
          <p:cNvSpPr>
            <a:spLocks noGrp="1"/>
          </p:cNvSpPr>
          <p:nvPr>
            <p:ph type="body" sz="quarter" idx="3"/>
          </p:nvPr>
        </p:nvSpPr>
        <p:spPr/>
        <p:txBody>
          <a:bodyPr/>
          <a:lstStyle/>
          <a:p>
            <a:r>
              <a:rPr lang="en-US" dirty="0"/>
              <a:t>After</a:t>
            </a:r>
          </a:p>
        </p:txBody>
      </p:sp>
      <p:pic>
        <p:nvPicPr>
          <p:cNvPr id="14" name="Content Placeholder 13" descr="A picture containing outdoor, hiking equipment, person, clothing&#10;&#10;Description automatically generated">
            <a:extLst>
              <a:ext uri="{FF2B5EF4-FFF2-40B4-BE49-F238E27FC236}">
                <a16:creationId xmlns:a16="http://schemas.microsoft.com/office/drawing/2014/main" id="{2F618D4E-3E0A-D57C-1BF7-F60D1F72FF5C}"/>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6860836" y="2655696"/>
            <a:ext cx="4105948" cy="3079461"/>
          </a:xfrm>
        </p:spPr>
      </p:pic>
      <p:sp>
        <p:nvSpPr>
          <p:cNvPr id="4" name="Date Placeholder 3">
            <a:extLst>
              <a:ext uri="{FF2B5EF4-FFF2-40B4-BE49-F238E27FC236}">
                <a16:creationId xmlns:a16="http://schemas.microsoft.com/office/drawing/2014/main" id="{B11EF660-9CC8-0E4E-6B14-363601056AC9}"/>
              </a:ext>
            </a:extLst>
          </p:cNvPr>
          <p:cNvSpPr>
            <a:spLocks noGrp="1"/>
          </p:cNvSpPr>
          <p:nvPr>
            <p:ph type="dt" sz="half" idx="10"/>
          </p:nvPr>
        </p:nvSpPr>
        <p:spPr/>
        <p:txBody>
          <a:bodyPr/>
          <a:lstStyle/>
          <a:p>
            <a:fld id="{5174A4FA-9866-4A3F-94BB-9021331F1324}" type="datetime1">
              <a:rPr lang="en-US" smtClean="0"/>
              <a:t>8/30/2023</a:t>
            </a:fld>
            <a:endParaRPr lang="en-US"/>
          </a:p>
        </p:txBody>
      </p:sp>
      <p:sp>
        <p:nvSpPr>
          <p:cNvPr id="5" name="Slide Number Placeholder 4">
            <a:extLst>
              <a:ext uri="{FF2B5EF4-FFF2-40B4-BE49-F238E27FC236}">
                <a16:creationId xmlns:a16="http://schemas.microsoft.com/office/drawing/2014/main" id="{1F7A5C31-6354-CDE2-32EE-03177B5CF80D}"/>
              </a:ext>
            </a:extLst>
          </p:cNvPr>
          <p:cNvSpPr>
            <a:spLocks noGrp="1"/>
          </p:cNvSpPr>
          <p:nvPr>
            <p:ph type="sldNum" sz="quarter" idx="12"/>
          </p:nvPr>
        </p:nvSpPr>
        <p:spPr/>
        <p:txBody>
          <a:bodyPr/>
          <a:lstStyle/>
          <a:p>
            <a:fld id="{DF28FB93-0A08-4E7D-8E63-9EFA29F1E093}" type="slidenum">
              <a:rPr lang="en-US" smtClean="0"/>
              <a:pPr/>
              <a:t>46</a:t>
            </a:fld>
            <a:endParaRPr lang="en-US"/>
          </a:p>
        </p:txBody>
      </p:sp>
    </p:spTree>
    <p:extLst>
      <p:ext uri="{BB962C8B-B14F-4D97-AF65-F5344CB8AC3E}">
        <p14:creationId xmlns:p14="http://schemas.microsoft.com/office/powerpoint/2010/main" val="409257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60413" y="563562"/>
            <a:ext cx="10134600" cy="1189038"/>
          </a:xfrm>
        </p:spPr>
        <p:txBody>
          <a:bodyPr/>
          <a:lstStyle/>
          <a:p>
            <a:r>
              <a:rPr lang="en-US" dirty="0"/>
              <a:t>Proper Pruning Cuts</a:t>
            </a:r>
          </a:p>
        </p:txBody>
      </p:sp>
      <p:sp>
        <p:nvSpPr>
          <p:cNvPr id="15" name="Content Placeholder 14"/>
          <p:cNvSpPr>
            <a:spLocks noGrp="1"/>
          </p:cNvSpPr>
          <p:nvPr>
            <p:ph sz="half" idx="2"/>
          </p:nvPr>
        </p:nvSpPr>
        <p:spPr>
          <a:xfrm>
            <a:off x="5408613" y="1981200"/>
            <a:ext cx="5486402" cy="4191000"/>
          </a:xfrm>
        </p:spPr>
        <p:txBody>
          <a:bodyPr>
            <a:normAutofit fontScale="92500" lnSpcReduction="20000"/>
          </a:bodyPr>
          <a:lstStyle/>
          <a:p>
            <a:pPr marL="0" indent="0">
              <a:buNone/>
            </a:pPr>
            <a:r>
              <a:rPr lang="en-US" dirty="0"/>
              <a:t>The branch collar contains trunk or parent branch tissue and should not be damaged or removed. </a:t>
            </a:r>
          </a:p>
          <a:p>
            <a:pPr marL="0" indent="0">
              <a:buNone/>
            </a:pPr>
            <a:r>
              <a:rPr lang="en-US" dirty="0"/>
              <a:t>The thickened section of bark just outside the spot where a branch joins the tree is called the “bark collar”. </a:t>
            </a:r>
          </a:p>
          <a:p>
            <a:pPr marL="0" indent="0">
              <a:buNone/>
            </a:pPr>
            <a:r>
              <a:rPr lang="en-US" dirty="0"/>
              <a:t>When cutting branches, always cut just to the outside of this. Make sure it is cut flat and not pointed in any way as this could injure other passing users. </a:t>
            </a:r>
          </a:p>
          <a:p>
            <a:pPr marL="0" indent="0">
              <a:buNone/>
            </a:pPr>
            <a:r>
              <a:rPr lang="en-US" dirty="0"/>
              <a:t>If the trunk collar has grown out on a dead limb to be removed, make the cut just beyond the collar. Do not cut the collar.</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760412" y="2132053"/>
            <a:ext cx="4191000" cy="3887747"/>
          </a:xfrm>
          <a:prstGeom prst="rect">
            <a:avLst/>
          </a:prstGeom>
        </p:spPr>
      </p:pic>
      <p:sp>
        <p:nvSpPr>
          <p:cNvPr id="2" name="Date Placeholder 1">
            <a:extLst>
              <a:ext uri="{FF2B5EF4-FFF2-40B4-BE49-F238E27FC236}">
                <a16:creationId xmlns:a16="http://schemas.microsoft.com/office/drawing/2014/main" id="{202416DA-92C2-4FE6-BD12-0BB88B977E0A}"/>
              </a:ext>
            </a:extLst>
          </p:cNvPr>
          <p:cNvSpPr>
            <a:spLocks noGrp="1"/>
          </p:cNvSpPr>
          <p:nvPr>
            <p:ph type="dt" sz="half" idx="10"/>
          </p:nvPr>
        </p:nvSpPr>
        <p:spPr/>
        <p:txBody>
          <a:bodyPr/>
          <a:lstStyle/>
          <a:p>
            <a:fld id="{11C65857-F2A2-4CE6-A0FB-A85582449DFC}" type="datetime1">
              <a:rPr lang="en-US" smtClean="0"/>
              <a:t>8/30/2023</a:t>
            </a:fld>
            <a:endParaRPr lang="en-US"/>
          </a:p>
        </p:txBody>
      </p:sp>
      <p:sp>
        <p:nvSpPr>
          <p:cNvPr id="3" name="Slide Number Placeholder 2">
            <a:extLst>
              <a:ext uri="{FF2B5EF4-FFF2-40B4-BE49-F238E27FC236}">
                <a16:creationId xmlns:a16="http://schemas.microsoft.com/office/drawing/2014/main" id="{C2455EFC-6DDE-4CEC-BDDD-8D34D51A377B}"/>
              </a:ext>
            </a:extLst>
          </p:cNvPr>
          <p:cNvSpPr>
            <a:spLocks noGrp="1"/>
          </p:cNvSpPr>
          <p:nvPr>
            <p:ph type="sldNum" sz="quarter" idx="12"/>
          </p:nvPr>
        </p:nvSpPr>
        <p:spPr/>
        <p:txBody>
          <a:bodyPr/>
          <a:lstStyle/>
          <a:p>
            <a:fld id="{DF28FB93-0A08-4E7D-8E63-9EFA29F1E093}" type="slidenum">
              <a:rPr lang="en-US" smtClean="0"/>
              <a:pPr/>
              <a:t>47</a:t>
            </a:fld>
            <a:endParaRPr lang="en-US"/>
          </a:p>
        </p:txBody>
      </p:sp>
    </p:spTree>
    <p:extLst>
      <p:ext uri="{BB962C8B-B14F-4D97-AF65-F5344CB8AC3E}">
        <p14:creationId xmlns:p14="http://schemas.microsoft.com/office/powerpoint/2010/main" val="36963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D037D6-4B9E-470F-B21C-0B78A6635B0F}"/>
              </a:ext>
            </a:extLst>
          </p:cNvPr>
          <p:cNvSpPr>
            <a:spLocks noGrp="1"/>
          </p:cNvSpPr>
          <p:nvPr>
            <p:ph type="title"/>
          </p:nvPr>
        </p:nvSpPr>
        <p:spPr/>
        <p:txBody>
          <a:bodyPr/>
          <a:lstStyle/>
          <a:p>
            <a:r>
              <a:rPr lang="en-US" dirty="0"/>
              <a:t>Revegetate Abandoned Trails</a:t>
            </a:r>
          </a:p>
        </p:txBody>
      </p:sp>
      <p:sp>
        <p:nvSpPr>
          <p:cNvPr id="9" name="Content Placeholder 8">
            <a:extLst>
              <a:ext uri="{FF2B5EF4-FFF2-40B4-BE49-F238E27FC236}">
                <a16:creationId xmlns:a16="http://schemas.microsoft.com/office/drawing/2014/main" id="{243129BB-A5F2-48F3-94F5-7E325FA7CDC7}"/>
              </a:ext>
            </a:extLst>
          </p:cNvPr>
          <p:cNvSpPr>
            <a:spLocks noGrp="1"/>
          </p:cNvSpPr>
          <p:nvPr>
            <p:ph idx="1"/>
          </p:nvPr>
        </p:nvSpPr>
        <p:spPr/>
        <p:txBody>
          <a:bodyPr>
            <a:normAutofit/>
          </a:bodyPr>
          <a:lstStyle/>
          <a:p>
            <a:pPr marL="0" indent="0">
              <a:buNone/>
            </a:pPr>
            <a:r>
              <a:rPr lang="en-US" dirty="0"/>
              <a:t>Restore abandoned trails to their natural state (Revegetation)</a:t>
            </a:r>
          </a:p>
          <a:p>
            <a:r>
              <a:rPr lang="en-US" dirty="0"/>
              <a:t>Passive Method = Stop erosion and prepare the soil to allow grass and plants to grow back naturally.</a:t>
            </a:r>
          </a:p>
          <a:p>
            <a:r>
              <a:rPr lang="en-US" dirty="0"/>
              <a:t>Active Method = Transplanting native plants and seed with native grasses. </a:t>
            </a:r>
          </a:p>
          <a:p>
            <a:pPr lvl="1"/>
            <a:endParaRPr lang="en-US" dirty="0"/>
          </a:p>
        </p:txBody>
      </p:sp>
      <p:sp>
        <p:nvSpPr>
          <p:cNvPr id="2" name="Date Placeholder 1">
            <a:extLst>
              <a:ext uri="{FF2B5EF4-FFF2-40B4-BE49-F238E27FC236}">
                <a16:creationId xmlns:a16="http://schemas.microsoft.com/office/drawing/2014/main" id="{1AA8844C-727E-435B-A716-BE3A037905D5}"/>
              </a:ext>
            </a:extLst>
          </p:cNvPr>
          <p:cNvSpPr>
            <a:spLocks noGrp="1"/>
          </p:cNvSpPr>
          <p:nvPr>
            <p:ph type="dt" sz="half" idx="10"/>
          </p:nvPr>
        </p:nvSpPr>
        <p:spPr/>
        <p:txBody>
          <a:bodyPr/>
          <a:lstStyle/>
          <a:p>
            <a:fld id="{935FE033-0454-4E16-B95A-29AEDC6A873B}" type="datetime1">
              <a:rPr lang="en-US" smtClean="0"/>
              <a:t>8/30/2023</a:t>
            </a:fld>
            <a:endParaRPr lang="en-US"/>
          </a:p>
        </p:txBody>
      </p:sp>
      <p:sp>
        <p:nvSpPr>
          <p:cNvPr id="3" name="Slide Number Placeholder 2">
            <a:extLst>
              <a:ext uri="{FF2B5EF4-FFF2-40B4-BE49-F238E27FC236}">
                <a16:creationId xmlns:a16="http://schemas.microsoft.com/office/drawing/2014/main" id="{E5B2D475-A9A2-48CF-BDC1-0BC36AAC3DC2}"/>
              </a:ext>
            </a:extLst>
          </p:cNvPr>
          <p:cNvSpPr>
            <a:spLocks noGrp="1"/>
          </p:cNvSpPr>
          <p:nvPr>
            <p:ph type="sldNum" sz="quarter" idx="12"/>
          </p:nvPr>
        </p:nvSpPr>
        <p:spPr/>
        <p:txBody>
          <a:bodyPr/>
          <a:lstStyle/>
          <a:p>
            <a:fld id="{DF28FB93-0A08-4E7D-8E63-9EFA29F1E093}" type="slidenum">
              <a:rPr lang="en-US" smtClean="0"/>
              <a:pPr/>
              <a:t>48</a:t>
            </a:fld>
            <a:endParaRPr lang="en-US"/>
          </a:p>
        </p:txBody>
      </p:sp>
    </p:spTree>
    <p:extLst>
      <p:ext uri="{BB962C8B-B14F-4D97-AF65-F5344CB8AC3E}">
        <p14:creationId xmlns:p14="http://schemas.microsoft.com/office/powerpoint/2010/main" val="31717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p>
        </p:txBody>
      </p:sp>
      <p:sp>
        <p:nvSpPr>
          <p:cNvPr id="6" name="Content Placeholder 5"/>
          <p:cNvSpPr>
            <a:spLocks noGrp="1"/>
          </p:cNvSpPr>
          <p:nvPr>
            <p:ph sz="half" idx="1"/>
          </p:nvPr>
        </p:nvSpPr>
        <p:spPr>
          <a:xfrm>
            <a:off x="1293813" y="1981200"/>
            <a:ext cx="7315199" cy="4191000"/>
          </a:xfrm>
        </p:spPr>
        <p:txBody>
          <a:bodyPr/>
          <a:lstStyle/>
          <a:p>
            <a:r>
              <a:rPr lang="en-US" dirty="0"/>
              <a:t>Contact Information</a:t>
            </a:r>
          </a:p>
          <a:p>
            <a:pPr marL="228600" lvl="1" indent="0">
              <a:buNone/>
            </a:pPr>
            <a:r>
              <a:rPr lang="en-US" dirty="0"/>
              <a:t>Kevin Deiters, President</a:t>
            </a:r>
          </a:p>
          <a:p>
            <a:pPr marL="228600" lvl="1" indent="0">
              <a:buNone/>
            </a:pPr>
            <a:r>
              <a:rPr lang="en-US" dirty="0"/>
              <a:t>Central Texas Trail Tamers</a:t>
            </a:r>
          </a:p>
          <a:p>
            <a:pPr marL="228600" lvl="1" indent="0">
              <a:buNone/>
            </a:pPr>
            <a:r>
              <a:rPr lang="en-US" dirty="0">
                <a:hlinkClick r:id="rId2"/>
              </a:rPr>
              <a:t>www.trailtamers.org</a:t>
            </a:r>
            <a:endParaRPr lang="en-US" dirty="0"/>
          </a:p>
          <a:p>
            <a:pPr marL="228600" lvl="1" indent="0">
              <a:buNone/>
            </a:pPr>
            <a:r>
              <a:rPr lang="en-US" dirty="0"/>
              <a:t>president@trailtamers.org</a:t>
            </a:r>
          </a:p>
          <a:p>
            <a:pPr marL="228600" lvl="1" indent="0">
              <a:buNone/>
            </a:pPr>
            <a:endParaRPr lang="en-US" dirty="0"/>
          </a:p>
        </p:txBody>
      </p:sp>
      <p:sp>
        <p:nvSpPr>
          <p:cNvPr id="2" name="Date Placeholder 1">
            <a:extLst>
              <a:ext uri="{FF2B5EF4-FFF2-40B4-BE49-F238E27FC236}">
                <a16:creationId xmlns:a16="http://schemas.microsoft.com/office/drawing/2014/main" id="{A716045C-A0B8-46EB-905A-94A61243DA41}"/>
              </a:ext>
            </a:extLst>
          </p:cNvPr>
          <p:cNvSpPr>
            <a:spLocks noGrp="1"/>
          </p:cNvSpPr>
          <p:nvPr>
            <p:ph type="dt" sz="half" idx="10"/>
          </p:nvPr>
        </p:nvSpPr>
        <p:spPr/>
        <p:txBody>
          <a:bodyPr/>
          <a:lstStyle/>
          <a:p>
            <a:fld id="{EFC889BD-C1AD-421B-BDC2-528435D84AF8}" type="datetime1">
              <a:rPr lang="en-US" smtClean="0"/>
              <a:t>8/30/2023</a:t>
            </a:fld>
            <a:endParaRPr lang="en-US"/>
          </a:p>
        </p:txBody>
      </p:sp>
      <p:sp>
        <p:nvSpPr>
          <p:cNvPr id="3" name="Slide Number Placeholder 2">
            <a:extLst>
              <a:ext uri="{FF2B5EF4-FFF2-40B4-BE49-F238E27FC236}">
                <a16:creationId xmlns:a16="http://schemas.microsoft.com/office/drawing/2014/main" id="{29048041-0C80-449D-9337-71F22183591E}"/>
              </a:ext>
            </a:extLst>
          </p:cNvPr>
          <p:cNvSpPr>
            <a:spLocks noGrp="1"/>
          </p:cNvSpPr>
          <p:nvPr>
            <p:ph type="sldNum" sz="quarter" idx="12"/>
          </p:nvPr>
        </p:nvSpPr>
        <p:spPr/>
        <p:txBody>
          <a:bodyPr/>
          <a:lstStyle/>
          <a:p>
            <a:fld id="{DF28FB93-0A08-4E7D-8E63-9EFA29F1E093}" type="slidenum">
              <a:rPr lang="en-US" smtClean="0"/>
              <a:pPr/>
              <a:t>49</a:t>
            </a:fld>
            <a:endParaRPr lang="en-US"/>
          </a:p>
        </p:txBody>
      </p:sp>
      <p:pic>
        <p:nvPicPr>
          <p:cNvPr id="9" name="Picture 8" descr="A qr code with a white background&#10;&#10;Description automatically generated with low confidence">
            <a:extLst>
              <a:ext uri="{FF2B5EF4-FFF2-40B4-BE49-F238E27FC236}">
                <a16:creationId xmlns:a16="http://schemas.microsoft.com/office/drawing/2014/main" id="{AF672A4E-109F-0E7A-3A8E-27E2FC712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612" y="4039319"/>
            <a:ext cx="1000813" cy="1000813"/>
          </a:xfrm>
          <a:prstGeom prst="rect">
            <a:avLst/>
          </a:prstGeom>
        </p:spPr>
      </p:pic>
    </p:spTree>
    <p:extLst>
      <p:ext uri="{BB962C8B-B14F-4D97-AF65-F5344CB8AC3E}">
        <p14:creationId xmlns:p14="http://schemas.microsoft.com/office/powerpoint/2010/main" val="394990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F9921D-0BD7-C717-25CA-B6B7C90FE154}"/>
              </a:ext>
            </a:extLst>
          </p:cNvPr>
          <p:cNvSpPr>
            <a:spLocks noGrp="1"/>
          </p:cNvSpPr>
          <p:nvPr>
            <p:ph type="title"/>
          </p:nvPr>
        </p:nvSpPr>
        <p:spPr/>
        <p:txBody>
          <a:bodyPr/>
          <a:lstStyle/>
          <a:p>
            <a:r>
              <a:rPr lang="en-US" dirty="0"/>
              <a:t>Trail Crew Member Responsibilities</a:t>
            </a:r>
          </a:p>
        </p:txBody>
      </p:sp>
      <p:sp>
        <p:nvSpPr>
          <p:cNvPr id="8" name="Content Placeholder 7">
            <a:extLst>
              <a:ext uri="{FF2B5EF4-FFF2-40B4-BE49-F238E27FC236}">
                <a16:creationId xmlns:a16="http://schemas.microsoft.com/office/drawing/2014/main" id="{9A40B448-C3D2-FE3F-7C4B-15BBE5C5178E}"/>
              </a:ext>
            </a:extLst>
          </p:cNvPr>
          <p:cNvSpPr>
            <a:spLocks noGrp="1"/>
          </p:cNvSpPr>
          <p:nvPr>
            <p:ph idx="1"/>
          </p:nvPr>
        </p:nvSpPr>
        <p:spPr>
          <a:xfrm>
            <a:off x="1293812" y="1981200"/>
            <a:ext cx="10134599" cy="4191000"/>
          </a:xfrm>
        </p:spPr>
        <p:txBody>
          <a:bodyPr>
            <a:noAutofit/>
          </a:bodyPr>
          <a:lstStyle/>
          <a:p>
            <a:r>
              <a:rPr lang="en-US" sz="2000" dirty="0">
                <a:solidFill>
                  <a:srgbClr val="222222"/>
                </a:solidFill>
              </a:rPr>
              <a:t>Maintaining and improving the trail tread. </a:t>
            </a:r>
          </a:p>
          <a:p>
            <a:r>
              <a:rPr lang="en-US" sz="2000" b="0" i="0" dirty="0">
                <a:solidFill>
                  <a:srgbClr val="222222"/>
                </a:solidFill>
                <a:effectLst/>
              </a:rPr>
              <a:t>Maintaining and constructing structures such as rock walls, steps, or bridges.</a:t>
            </a:r>
          </a:p>
          <a:p>
            <a:r>
              <a:rPr lang="en-US" sz="2000" b="0" i="0" dirty="0">
                <a:solidFill>
                  <a:srgbClr val="222222"/>
                </a:solidFill>
                <a:effectLst/>
              </a:rPr>
              <a:t>Clearing overgrown vegetation on the trail and removing fallen trees.</a:t>
            </a:r>
          </a:p>
          <a:p>
            <a:r>
              <a:rPr lang="en-US" sz="2000" dirty="0">
                <a:solidFill>
                  <a:srgbClr val="222222"/>
                </a:solidFill>
              </a:rPr>
              <a:t>Revegetate old trails to prevent erosion. </a:t>
            </a:r>
          </a:p>
          <a:p>
            <a:r>
              <a:rPr lang="en-US" sz="2000" dirty="0">
                <a:solidFill>
                  <a:srgbClr val="222222"/>
                </a:solidFill>
              </a:rPr>
              <a:t>Communicate safety or work concerns to crew leader.</a:t>
            </a:r>
          </a:p>
          <a:p>
            <a:r>
              <a:rPr lang="en-US" sz="2000" dirty="0">
                <a:solidFill>
                  <a:srgbClr val="222222"/>
                </a:solidFill>
              </a:rPr>
              <a:t>Operate tools and equipment; including hand tools, small power tools, and chainsaws. </a:t>
            </a:r>
          </a:p>
          <a:p>
            <a:r>
              <a:rPr lang="en-US" sz="2000" dirty="0">
                <a:solidFill>
                  <a:srgbClr val="222222"/>
                </a:solidFill>
              </a:rPr>
              <a:t>Perform routine equipment maintenance, such as sharpening or repairing hand tools. </a:t>
            </a:r>
          </a:p>
          <a:p>
            <a:r>
              <a:rPr lang="en-US" sz="2000" dirty="0">
                <a:solidFill>
                  <a:srgbClr val="222222"/>
                </a:solidFill>
              </a:rPr>
              <a:t>Work in the backcountry without access to amenities.</a:t>
            </a:r>
          </a:p>
        </p:txBody>
      </p:sp>
      <p:sp>
        <p:nvSpPr>
          <p:cNvPr id="4" name="Date Placeholder 3">
            <a:extLst>
              <a:ext uri="{FF2B5EF4-FFF2-40B4-BE49-F238E27FC236}">
                <a16:creationId xmlns:a16="http://schemas.microsoft.com/office/drawing/2014/main" id="{2F8C824D-1DD1-C819-054E-53B9C83B0A58}"/>
              </a:ext>
            </a:extLst>
          </p:cNvPr>
          <p:cNvSpPr>
            <a:spLocks noGrp="1"/>
          </p:cNvSpPr>
          <p:nvPr>
            <p:ph type="dt" sz="half" idx="10"/>
          </p:nvPr>
        </p:nvSpPr>
        <p:spPr/>
        <p:txBody>
          <a:bodyPr/>
          <a:lstStyle/>
          <a:p>
            <a:fld id="{D5464507-C9F2-4EBA-8C81-BA6F413FFD31}" type="datetime1">
              <a:rPr lang="en-US" smtClean="0"/>
              <a:t>8/30/2023</a:t>
            </a:fld>
            <a:endParaRPr lang="en-US"/>
          </a:p>
        </p:txBody>
      </p:sp>
      <p:sp>
        <p:nvSpPr>
          <p:cNvPr id="5" name="Slide Number Placeholder 4">
            <a:extLst>
              <a:ext uri="{FF2B5EF4-FFF2-40B4-BE49-F238E27FC236}">
                <a16:creationId xmlns:a16="http://schemas.microsoft.com/office/drawing/2014/main" id="{3EE1810B-AED7-27FB-1BBF-C3398ED881BD}"/>
              </a:ext>
            </a:extLst>
          </p:cNvPr>
          <p:cNvSpPr>
            <a:spLocks noGrp="1"/>
          </p:cNvSpPr>
          <p:nvPr>
            <p:ph type="sldNum" sz="quarter" idx="12"/>
          </p:nvPr>
        </p:nvSpPr>
        <p:spPr/>
        <p:txBody>
          <a:bodyPr/>
          <a:lstStyle/>
          <a:p>
            <a:fld id="{DF28FB93-0A08-4E7D-8E63-9EFA29F1E093}" type="slidenum">
              <a:rPr lang="en-US" smtClean="0"/>
              <a:pPr/>
              <a:t>5</a:t>
            </a:fld>
            <a:endParaRPr lang="en-US"/>
          </a:p>
        </p:txBody>
      </p:sp>
    </p:spTree>
    <p:extLst>
      <p:ext uri="{BB962C8B-B14F-4D97-AF65-F5344CB8AC3E}">
        <p14:creationId xmlns:p14="http://schemas.microsoft.com/office/powerpoint/2010/main" val="301609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1191-D62A-7CB2-A14F-43EB38E9C3AC}"/>
              </a:ext>
            </a:extLst>
          </p:cNvPr>
          <p:cNvSpPr>
            <a:spLocks noGrp="1"/>
          </p:cNvSpPr>
          <p:nvPr>
            <p:ph type="title"/>
          </p:nvPr>
        </p:nvSpPr>
        <p:spPr/>
        <p:txBody>
          <a:bodyPr/>
          <a:lstStyle/>
          <a:p>
            <a:r>
              <a:rPr lang="en-US" dirty="0"/>
              <a:t>Crew Safety</a:t>
            </a:r>
          </a:p>
        </p:txBody>
      </p:sp>
      <p:sp>
        <p:nvSpPr>
          <p:cNvPr id="3" name="Text Placeholder 2">
            <a:extLst>
              <a:ext uri="{FF2B5EF4-FFF2-40B4-BE49-F238E27FC236}">
                <a16:creationId xmlns:a16="http://schemas.microsoft.com/office/drawing/2014/main" id="{C3482611-C57D-2338-FE08-ECFE4FBE4EB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B708B88-4A33-9DCD-8800-803205C46B5B}"/>
              </a:ext>
            </a:extLst>
          </p:cNvPr>
          <p:cNvSpPr>
            <a:spLocks noGrp="1"/>
          </p:cNvSpPr>
          <p:nvPr>
            <p:ph type="dt" sz="half" idx="10"/>
          </p:nvPr>
        </p:nvSpPr>
        <p:spPr/>
        <p:txBody>
          <a:bodyPr/>
          <a:lstStyle/>
          <a:p>
            <a:fld id="{4F84946C-029F-4596-9C98-5FDBE570780F}" type="datetime1">
              <a:rPr lang="en-US" smtClean="0"/>
              <a:t>8/30/2023</a:t>
            </a:fld>
            <a:endParaRPr lang="en-US"/>
          </a:p>
        </p:txBody>
      </p:sp>
      <p:sp>
        <p:nvSpPr>
          <p:cNvPr id="5" name="Slide Number Placeholder 4">
            <a:extLst>
              <a:ext uri="{FF2B5EF4-FFF2-40B4-BE49-F238E27FC236}">
                <a16:creationId xmlns:a16="http://schemas.microsoft.com/office/drawing/2014/main" id="{216D9885-0B13-7C01-DE0B-7D55E549EE3C}"/>
              </a:ext>
            </a:extLst>
          </p:cNvPr>
          <p:cNvSpPr>
            <a:spLocks noGrp="1"/>
          </p:cNvSpPr>
          <p:nvPr>
            <p:ph type="sldNum" sz="quarter" idx="12"/>
          </p:nvPr>
        </p:nvSpPr>
        <p:spPr/>
        <p:txBody>
          <a:bodyPr/>
          <a:lstStyle/>
          <a:p>
            <a:fld id="{DF28FB93-0A08-4E7D-8E63-9EFA29F1E093}" type="slidenum">
              <a:rPr lang="en-US" smtClean="0"/>
              <a:pPr/>
              <a:t>6</a:t>
            </a:fld>
            <a:endParaRPr lang="en-US"/>
          </a:p>
        </p:txBody>
      </p:sp>
      <p:pic>
        <p:nvPicPr>
          <p:cNvPr id="6" name="Picture 5">
            <a:extLst>
              <a:ext uri="{FF2B5EF4-FFF2-40B4-BE49-F238E27FC236}">
                <a16:creationId xmlns:a16="http://schemas.microsoft.com/office/drawing/2014/main" id="{28A228EB-9697-F99E-A557-388B4B202686}"/>
              </a:ext>
            </a:extLst>
          </p:cNvPr>
          <p:cNvPicPr>
            <a:picLocks noChangeAspect="1"/>
          </p:cNvPicPr>
          <p:nvPr/>
        </p:nvPicPr>
        <p:blipFill>
          <a:blip r:embed="rId2"/>
          <a:stretch>
            <a:fillRect/>
          </a:stretch>
        </p:blipFill>
        <p:spPr>
          <a:xfrm>
            <a:off x="6323012" y="1295400"/>
            <a:ext cx="5401524" cy="4432176"/>
          </a:xfrm>
          <a:prstGeom prst="rect">
            <a:avLst/>
          </a:prstGeom>
        </p:spPr>
      </p:pic>
    </p:spTree>
    <p:extLst>
      <p:ext uri="{BB962C8B-B14F-4D97-AF65-F5344CB8AC3E}">
        <p14:creationId xmlns:p14="http://schemas.microsoft.com/office/powerpoint/2010/main" val="350841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ED634-36BD-4A39-B0D5-A0DE3CA4DD80}"/>
              </a:ext>
            </a:extLst>
          </p:cNvPr>
          <p:cNvSpPr>
            <a:spLocks noGrp="1"/>
          </p:cNvSpPr>
          <p:nvPr>
            <p:ph type="title"/>
          </p:nvPr>
        </p:nvSpPr>
        <p:spPr/>
        <p:txBody>
          <a:bodyPr/>
          <a:lstStyle/>
          <a:p>
            <a:r>
              <a:rPr lang="en-US" dirty="0"/>
              <a:t>Tailgate Safety Session</a:t>
            </a:r>
          </a:p>
        </p:txBody>
      </p:sp>
      <p:pic>
        <p:nvPicPr>
          <p:cNvPr id="5" name="Content Placeholder 4" descr="A group of people standing in front of a crowd&#10;&#10;Description automatically generated">
            <a:extLst>
              <a:ext uri="{FF2B5EF4-FFF2-40B4-BE49-F238E27FC236}">
                <a16:creationId xmlns:a16="http://schemas.microsoft.com/office/drawing/2014/main" id="{C1F2E25B-DB76-4B9B-ABC8-54AA6C16E4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6212" y="1905000"/>
            <a:ext cx="5586860" cy="4191000"/>
          </a:xfrm>
        </p:spPr>
      </p:pic>
      <p:sp>
        <p:nvSpPr>
          <p:cNvPr id="7" name="Text Placeholder 6">
            <a:extLst>
              <a:ext uri="{FF2B5EF4-FFF2-40B4-BE49-F238E27FC236}">
                <a16:creationId xmlns:a16="http://schemas.microsoft.com/office/drawing/2014/main" id="{46709CAA-D893-4FAB-8C9D-BF587797985A}"/>
              </a:ext>
            </a:extLst>
          </p:cNvPr>
          <p:cNvSpPr>
            <a:spLocks noGrp="1"/>
          </p:cNvSpPr>
          <p:nvPr>
            <p:ph type="body" sz="half" idx="4294967295"/>
          </p:nvPr>
        </p:nvSpPr>
        <p:spPr>
          <a:xfrm>
            <a:off x="7694612" y="1936808"/>
            <a:ext cx="3781425" cy="4159192"/>
          </a:xfrm>
        </p:spPr>
        <p:txBody>
          <a:bodyPr>
            <a:normAutofit fontScale="25000" lnSpcReduction="20000"/>
          </a:bodyPr>
          <a:lstStyle/>
          <a:p>
            <a:r>
              <a:rPr lang="en-US" sz="9600" dirty="0"/>
              <a:t>Discuss your project, tools, and personal safety</a:t>
            </a:r>
          </a:p>
          <a:p>
            <a:r>
              <a:rPr lang="en-US" sz="9600" dirty="0"/>
              <a:t>Review Emergency Action Plan</a:t>
            </a:r>
          </a:p>
          <a:p>
            <a:r>
              <a:rPr lang="en-US" sz="9600" dirty="0"/>
              <a:t>Review Trailhead Communications Plan</a:t>
            </a:r>
          </a:p>
          <a:p>
            <a:r>
              <a:rPr lang="en-US" sz="9600" dirty="0"/>
              <a:t>Identify who is carrying the first aid kits </a:t>
            </a:r>
          </a:p>
          <a:p>
            <a:r>
              <a:rPr lang="en-US" sz="9600" dirty="0"/>
              <a:t>Medical conditions should know about? </a:t>
            </a:r>
          </a:p>
          <a:p>
            <a:endParaRPr lang="en-US" dirty="0"/>
          </a:p>
        </p:txBody>
      </p:sp>
      <p:sp>
        <p:nvSpPr>
          <p:cNvPr id="2" name="Date Placeholder 1">
            <a:extLst>
              <a:ext uri="{FF2B5EF4-FFF2-40B4-BE49-F238E27FC236}">
                <a16:creationId xmlns:a16="http://schemas.microsoft.com/office/drawing/2014/main" id="{4B9F1A19-4D4E-4175-A84C-F49BF566E081}"/>
              </a:ext>
            </a:extLst>
          </p:cNvPr>
          <p:cNvSpPr>
            <a:spLocks noGrp="1"/>
          </p:cNvSpPr>
          <p:nvPr>
            <p:ph type="dt" sz="half" idx="10"/>
          </p:nvPr>
        </p:nvSpPr>
        <p:spPr/>
        <p:txBody>
          <a:bodyPr/>
          <a:lstStyle/>
          <a:p>
            <a:fld id="{F615617F-5B38-4B83-907E-AFD17285AC32}" type="datetime1">
              <a:rPr lang="en-US" smtClean="0"/>
              <a:t>8/30/2023</a:t>
            </a:fld>
            <a:endParaRPr lang="en-US"/>
          </a:p>
        </p:txBody>
      </p:sp>
      <p:sp>
        <p:nvSpPr>
          <p:cNvPr id="3" name="Slide Number Placeholder 2">
            <a:extLst>
              <a:ext uri="{FF2B5EF4-FFF2-40B4-BE49-F238E27FC236}">
                <a16:creationId xmlns:a16="http://schemas.microsoft.com/office/drawing/2014/main" id="{6D2AB31E-20CE-4E8D-9487-3F1112288CB3}"/>
              </a:ext>
            </a:extLst>
          </p:cNvPr>
          <p:cNvSpPr>
            <a:spLocks noGrp="1"/>
          </p:cNvSpPr>
          <p:nvPr>
            <p:ph type="sldNum" sz="quarter" idx="12"/>
          </p:nvPr>
        </p:nvSpPr>
        <p:spPr/>
        <p:txBody>
          <a:bodyPr/>
          <a:lstStyle/>
          <a:p>
            <a:fld id="{DF28FB93-0A08-4E7D-8E63-9EFA29F1E093}" type="slidenum">
              <a:rPr lang="en-US" smtClean="0"/>
              <a:pPr/>
              <a:t>7</a:t>
            </a:fld>
            <a:endParaRPr lang="en-US"/>
          </a:p>
        </p:txBody>
      </p:sp>
    </p:spTree>
    <p:extLst>
      <p:ext uri="{BB962C8B-B14F-4D97-AF65-F5344CB8AC3E}">
        <p14:creationId xmlns:p14="http://schemas.microsoft.com/office/powerpoint/2010/main" val="53844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Safety Awareness: Go/No Go</a:t>
            </a:r>
          </a:p>
        </p:txBody>
      </p:sp>
      <p:sp>
        <p:nvSpPr>
          <p:cNvPr id="3" name="Content Placeholder 2"/>
          <p:cNvSpPr>
            <a:spLocks noGrp="1"/>
          </p:cNvSpPr>
          <p:nvPr>
            <p:ph idx="1"/>
          </p:nvPr>
        </p:nvSpPr>
        <p:spPr/>
        <p:txBody>
          <a:bodyPr>
            <a:normAutofit/>
          </a:bodyPr>
          <a:lstStyle/>
          <a:p>
            <a:r>
              <a:rPr lang="en-US" dirty="0"/>
              <a:t>All trail workers must constantly analyze whether they should proceed with a task or walk away to ensure their safety. </a:t>
            </a:r>
          </a:p>
          <a:p>
            <a:r>
              <a:rPr lang="en-US" dirty="0"/>
              <a:t>Crew leaders sometimes exercise such judgement for a group, but it is essential that every trail worker develop these critical thinking skills for when they work on their own. </a:t>
            </a:r>
          </a:p>
          <a:p>
            <a:r>
              <a:rPr lang="en-US" dirty="0"/>
              <a:t>Such analysis evaluates all the hazards present and balances them against the skills they have. </a:t>
            </a:r>
          </a:p>
          <a:p>
            <a:r>
              <a:rPr lang="en-US" dirty="0"/>
              <a:t>The most important thing every trail worker needs to know is that it is totally OK and they show the very best judgement when they walk away from danger</a:t>
            </a:r>
          </a:p>
        </p:txBody>
      </p:sp>
      <p:sp>
        <p:nvSpPr>
          <p:cNvPr id="4" name="Date Placeholder 3">
            <a:extLst>
              <a:ext uri="{FF2B5EF4-FFF2-40B4-BE49-F238E27FC236}">
                <a16:creationId xmlns:a16="http://schemas.microsoft.com/office/drawing/2014/main" id="{D58CC72C-0CA0-4F0F-96EA-94CB01DFA69F}"/>
              </a:ext>
            </a:extLst>
          </p:cNvPr>
          <p:cNvSpPr>
            <a:spLocks noGrp="1"/>
          </p:cNvSpPr>
          <p:nvPr>
            <p:ph type="dt" sz="half" idx="10"/>
          </p:nvPr>
        </p:nvSpPr>
        <p:spPr/>
        <p:txBody>
          <a:bodyPr/>
          <a:lstStyle/>
          <a:p>
            <a:fld id="{8917B4E3-3A21-4143-AD61-6E677B4D83C2}" type="datetime1">
              <a:rPr lang="en-US" smtClean="0"/>
              <a:t>8/30/2023</a:t>
            </a:fld>
            <a:endParaRPr lang="en-US"/>
          </a:p>
        </p:txBody>
      </p:sp>
      <p:sp>
        <p:nvSpPr>
          <p:cNvPr id="5" name="Slide Number Placeholder 4">
            <a:extLst>
              <a:ext uri="{FF2B5EF4-FFF2-40B4-BE49-F238E27FC236}">
                <a16:creationId xmlns:a16="http://schemas.microsoft.com/office/drawing/2014/main" id="{11EE767F-5744-4B3F-BA96-F397EED5B982}"/>
              </a:ext>
            </a:extLst>
          </p:cNvPr>
          <p:cNvSpPr>
            <a:spLocks noGrp="1"/>
          </p:cNvSpPr>
          <p:nvPr>
            <p:ph type="sldNum" sz="quarter" idx="12"/>
          </p:nvPr>
        </p:nvSpPr>
        <p:spPr/>
        <p:txBody>
          <a:bodyPr/>
          <a:lstStyle/>
          <a:p>
            <a:fld id="{DF28FB93-0A08-4E7D-8E63-9EFA29F1E093}" type="slidenum">
              <a:rPr lang="en-US" smtClean="0"/>
              <a:pPr/>
              <a:t>8</a:t>
            </a:fld>
            <a:endParaRPr lang="en-US"/>
          </a:p>
        </p:txBody>
      </p:sp>
    </p:spTree>
    <p:extLst>
      <p:ext uri="{BB962C8B-B14F-4D97-AF65-F5344CB8AC3E}">
        <p14:creationId xmlns:p14="http://schemas.microsoft.com/office/powerpoint/2010/main" val="39091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Personal Protective Equipment (PPE)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244" y="3336988"/>
            <a:ext cx="2138373" cy="21383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19" y="2090437"/>
            <a:ext cx="2348922" cy="218754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6638" y="3962400"/>
            <a:ext cx="2627914" cy="1981200"/>
          </a:xfrm>
          <a:prstGeom prst="rect">
            <a:avLst/>
          </a:prstGeom>
        </p:spPr>
      </p:pic>
      <p:sp>
        <p:nvSpPr>
          <p:cNvPr id="10" name="Date Placeholder 9">
            <a:extLst>
              <a:ext uri="{FF2B5EF4-FFF2-40B4-BE49-F238E27FC236}">
                <a16:creationId xmlns:a16="http://schemas.microsoft.com/office/drawing/2014/main" id="{5358F140-1141-4865-BAC2-564C15E61113}"/>
              </a:ext>
            </a:extLst>
          </p:cNvPr>
          <p:cNvSpPr>
            <a:spLocks noGrp="1"/>
          </p:cNvSpPr>
          <p:nvPr>
            <p:ph type="dt" sz="half" idx="10"/>
          </p:nvPr>
        </p:nvSpPr>
        <p:spPr/>
        <p:txBody>
          <a:bodyPr/>
          <a:lstStyle/>
          <a:p>
            <a:fld id="{CD704B62-989A-44A9-A119-843E8779EFE9}" type="datetime1">
              <a:rPr lang="en-US" smtClean="0"/>
              <a:t>8/30/2023</a:t>
            </a:fld>
            <a:endParaRPr lang="en-US"/>
          </a:p>
        </p:txBody>
      </p:sp>
      <p:sp>
        <p:nvSpPr>
          <p:cNvPr id="11" name="Slide Number Placeholder 10">
            <a:extLst>
              <a:ext uri="{FF2B5EF4-FFF2-40B4-BE49-F238E27FC236}">
                <a16:creationId xmlns:a16="http://schemas.microsoft.com/office/drawing/2014/main" id="{187219D5-A0B1-4E41-94BD-33E67B51583B}"/>
              </a:ext>
            </a:extLst>
          </p:cNvPr>
          <p:cNvSpPr>
            <a:spLocks noGrp="1"/>
          </p:cNvSpPr>
          <p:nvPr>
            <p:ph type="sldNum" sz="quarter" idx="12"/>
          </p:nvPr>
        </p:nvSpPr>
        <p:spPr/>
        <p:txBody>
          <a:bodyPr/>
          <a:lstStyle/>
          <a:p>
            <a:fld id="{DF28FB93-0A08-4E7D-8E63-9EFA29F1E093}" type="slidenum">
              <a:rPr lang="en-US" smtClean="0"/>
              <a:pPr/>
              <a:t>9</a:t>
            </a:fld>
            <a:endParaRPr lang="en-US"/>
          </a:p>
        </p:txBody>
      </p:sp>
      <p:pic>
        <p:nvPicPr>
          <p:cNvPr id="13" name="Picture 12" descr="A picture containing clothing, orange&#10;&#10;Description automatically generated">
            <a:extLst>
              <a:ext uri="{FF2B5EF4-FFF2-40B4-BE49-F238E27FC236}">
                <a16:creationId xmlns:a16="http://schemas.microsoft.com/office/drawing/2014/main" id="{3E3C2499-DF01-AFFE-E3CA-643BE0C93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825" y="2139610"/>
            <a:ext cx="2138373" cy="2138373"/>
          </a:xfrm>
          <a:prstGeom prst="rect">
            <a:avLst/>
          </a:prstGeom>
        </p:spPr>
      </p:pic>
      <p:pic>
        <p:nvPicPr>
          <p:cNvPr id="17" name="Picture 16" descr="A pair of black and orange headphones&#10;&#10;Description automatically generated with medium confidence">
            <a:extLst>
              <a:ext uri="{FF2B5EF4-FFF2-40B4-BE49-F238E27FC236}">
                <a16:creationId xmlns:a16="http://schemas.microsoft.com/office/drawing/2014/main" id="{D41A50BF-77A0-27F9-D380-9C2B9FB93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4420" y="4094466"/>
            <a:ext cx="1670290" cy="167029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3612" y="1886667"/>
            <a:ext cx="2570606" cy="1941665"/>
          </a:xfrm>
          <a:prstGeom prst="rect">
            <a:avLst/>
          </a:prstGeom>
        </p:spPr>
      </p:pic>
    </p:spTree>
    <p:extLst>
      <p:ext uri="{BB962C8B-B14F-4D97-AF65-F5344CB8AC3E}">
        <p14:creationId xmlns:p14="http://schemas.microsoft.com/office/powerpoint/2010/main" val="263789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 Living 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EFF986-5B24-4FFE-8015-C92B2DCBC2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2805</Words>
  <Application>Microsoft Office PowerPoint</Application>
  <PresentationFormat>Custom</PresentationFormat>
  <Paragraphs>282</Paragraphs>
  <Slides>49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Cambria</vt:lpstr>
      <vt:lpstr>Open Sans</vt:lpstr>
      <vt:lpstr>Tahoma</vt:lpstr>
      <vt:lpstr>Eco Living 16x9</vt:lpstr>
      <vt:lpstr>Central Texas Trail Tamers  Introduction to Trails</vt:lpstr>
      <vt:lpstr>Volunteers Building Trails Together Since 1993</vt:lpstr>
      <vt:lpstr>Central Texas Trail Tamers</vt:lpstr>
      <vt:lpstr>What we will discuss today…</vt:lpstr>
      <vt:lpstr>Trail Crew Member Responsibilities</vt:lpstr>
      <vt:lpstr>Crew Safety</vt:lpstr>
      <vt:lpstr>Tailgate Safety Session</vt:lpstr>
      <vt:lpstr>Safety Awareness: Go/No Go</vt:lpstr>
      <vt:lpstr>Personal Protective Equipment (PPE)</vt:lpstr>
      <vt:lpstr>Tool Tips</vt:lpstr>
      <vt:lpstr>Understanding Trails and Hydrology</vt:lpstr>
      <vt:lpstr>Hillside Hydrology</vt:lpstr>
      <vt:lpstr>Sheet Flow </vt:lpstr>
      <vt:lpstr>Natural Sheet Runoff</vt:lpstr>
      <vt:lpstr>Natural Runoff Patterns</vt:lpstr>
      <vt:lpstr>Natural Sheet Runoff</vt:lpstr>
      <vt:lpstr>Trail Structures</vt:lpstr>
      <vt:lpstr>Trail Corridor</vt:lpstr>
      <vt:lpstr>Trail Structure</vt:lpstr>
      <vt:lpstr>Full Bench Trail</vt:lpstr>
      <vt:lpstr>Backslope</vt:lpstr>
      <vt:lpstr>Switchbacks and Climbing Turns</vt:lpstr>
      <vt:lpstr>Climbing turns are preferred</vt:lpstr>
      <vt:lpstr>Grade Reversals</vt:lpstr>
      <vt:lpstr>Grade Reversals</vt:lpstr>
      <vt:lpstr>Retaining Wall</vt:lpstr>
      <vt:lpstr>Knicks</vt:lpstr>
      <vt:lpstr>Waterbars</vt:lpstr>
      <vt:lpstr>Rock Waterbar</vt:lpstr>
      <vt:lpstr>The problem with waterbars</vt:lpstr>
      <vt:lpstr>Rolling Drain Dips</vt:lpstr>
      <vt:lpstr>Rolling Drain Dip</vt:lpstr>
      <vt:lpstr>Check Dam</vt:lpstr>
      <vt:lpstr>Check Dams</vt:lpstr>
      <vt:lpstr>Drainage Crossings</vt:lpstr>
      <vt:lpstr>Drainage Crossings: Armored Swales</vt:lpstr>
      <vt:lpstr>Trail Design</vt:lpstr>
      <vt:lpstr>Trail Specifications</vt:lpstr>
      <vt:lpstr>Scouting the Route in the Field</vt:lpstr>
      <vt:lpstr>5 Essential Elements of Sustainable Trails </vt:lpstr>
      <vt:lpstr>The Half Rule</vt:lpstr>
      <vt:lpstr>Trail Maintenance</vt:lpstr>
      <vt:lpstr>Trail Maintenance</vt:lpstr>
      <vt:lpstr>Protect a trail from erosion</vt:lpstr>
      <vt:lpstr>Brushing</vt:lpstr>
      <vt:lpstr>Brushing</vt:lpstr>
      <vt:lpstr>Proper Pruning Cuts</vt:lpstr>
      <vt:lpstr>Revegetate Abandoned Trails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2020-01-25T13:11:45Z</dcterms:created>
  <dcterms:modified xsi:type="dcterms:W3CDTF">2023-08-30T11:28:11Z</dcterms:modified>
</cp:coreProperties>
</file>